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" name="Shape 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.png" descr="ba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end.png" descr="end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me.png" descr="hom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4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enu.png" descr="menu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xt.png" descr="nex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12.png"/><Relationship Id="rId8" Type="http://schemas.openxmlformats.org/officeDocument/2006/relationships/image" Target="../media/image4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50.png"/><Relationship Id="rId6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12.png"/><Relationship Id="rId8" Type="http://schemas.openxmlformats.org/officeDocument/2006/relationships/image" Target="../media/image3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0.png"/><Relationship Id="rId4" Type="http://schemas.openxmlformats.org/officeDocument/2006/relationships/image" Target="../media/image1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0.png"/><Relationship Id="rId4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0.png"/><Relationship Id="rId4" Type="http://schemas.openxmlformats.org/officeDocument/2006/relationships/image" Target="../media/image1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Relationship Id="rId4" Type="http://schemas.openxmlformats.org/officeDocument/2006/relationships/image" Target="../media/image1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63.png"/><Relationship Id="rId6" Type="http://schemas.openxmlformats.org/officeDocument/2006/relationships/image" Target="../media/image1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65.png"/><Relationship Id="rId6" Type="http://schemas.openxmlformats.org/officeDocument/2006/relationships/image" Target="../media/image12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1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58.png"/><Relationship Id="rId5" Type="http://schemas.openxmlformats.org/officeDocument/2006/relationships/image" Target="../media/image61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1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12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Relationship Id="rId4" Type="http://schemas.openxmlformats.org/officeDocument/2006/relationships/image" Target="../media/image1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Relationship Id="rId4" Type="http://schemas.openxmlformats.org/officeDocument/2006/relationships/image" Target="../media/image12.png"/><Relationship Id="rId5" Type="http://schemas.openxmlformats.org/officeDocument/2006/relationships/image" Target="../media/image7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2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5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1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75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2.png"/><Relationship Id="rId5" Type="http://schemas.openxmlformats.org/officeDocument/2006/relationships/image" Target="../media/image10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2.png"/><Relationship Id="rId5" Type="http://schemas.openxmlformats.org/officeDocument/2006/relationships/image" Target="../media/image10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2.png"/><Relationship Id="rId5" Type="http://schemas.openxmlformats.org/officeDocument/2006/relationships/image" Target="../media/image12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2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03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03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2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2.png"/><Relationship Id="rId5" Type="http://schemas.openxmlformats.org/officeDocument/2006/relationships/image" Target="../media/image110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2.png"/><Relationship Id="rId5" Type="http://schemas.openxmlformats.org/officeDocument/2006/relationships/image" Target="../media/image110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11.png"/><Relationship Id="rId5" Type="http://schemas.openxmlformats.org/officeDocument/2006/relationships/image" Target="../media/image12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2.png"/><Relationship Id="rId5" Type="http://schemas.openxmlformats.org/officeDocument/2006/relationships/image" Target="../media/image112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2.png"/><Relationship Id="rId5" Type="http://schemas.openxmlformats.org/officeDocument/2006/relationships/image" Target="../media/image112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13.png"/><Relationship Id="rId5" Type="http://schemas.openxmlformats.org/officeDocument/2006/relationships/image" Target="../media/image12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2.png"/><Relationship Id="rId5" Type="http://schemas.openxmlformats.org/officeDocument/2006/relationships/image" Target="../media/image114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2.png"/><Relationship Id="rId5" Type="http://schemas.openxmlformats.org/officeDocument/2006/relationships/image" Target="../media/image114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9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 of 68</a:t>
            </a:r>
          </a:p>
        </p:txBody>
      </p:sp>
      <p:pic>
        <p:nvPicPr>
          <p:cNvPr id="12" name="cap01_sl01.png" descr="cap01_sl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3375024" y="6403975"/>
            <a:ext cx="1168402" cy="425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10 of 68</a:t>
            </a:r>
          </a:p>
        </p:txBody>
      </p:sp>
      <p:pic>
        <p:nvPicPr>
          <p:cNvPr id="9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cap01_sl11.png" descr="cap01_sl1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" y="1790700"/>
            <a:ext cx="5359400" cy="37846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11 of 68</a:t>
            </a:r>
          </a:p>
        </p:txBody>
      </p:sp>
      <p:pic>
        <p:nvPicPr>
          <p:cNvPr id="97" name="quienes_son.png" descr="quienes_son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066800"/>
            <a:ext cx="243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cap01_sl11c.png" descr="cap01_sl11c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65600" y="4095750"/>
            <a:ext cx="11049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cap01_sl11a.png" descr="cap01_sl1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84650" y="2181225"/>
            <a:ext cx="9271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cap01_sl11b.png" descr="cap01_sl1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7125" y="2657475"/>
            <a:ext cx="1117600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6178550" y="2112354"/>
            <a:ext cx="2242518" cy="57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/>
              <a:t>Los alumnos son </a:t>
            </a:r>
            <a:endParaRPr b="1" sz="2000"/>
          </a:p>
          <a:p>
            <a:pPr lvl="0"/>
            <a:r>
              <a:rPr b="1" sz="2000"/>
              <a:t>mexicanos.</a:t>
            </a:r>
          </a:p>
        </p:txBody>
      </p:sp>
      <p:sp>
        <p:nvSpPr>
          <p:cNvPr id="103" name="Shape 103"/>
          <p:cNvSpPr/>
          <p:nvPr/>
        </p:nvSpPr>
        <p:spPr>
          <a:xfrm>
            <a:off x="6178550" y="2867024"/>
            <a:ext cx="26924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/>
            <a:r>
              <a:rPr b="1" sz="2000"/>
              <a:t>Son alumnos en una </a:t>
            </a:r>
            <a:endParaRPr b="1" sz="2000"/>
          </a:p>
          <a:p>
            <a:pPr lvl="0" marL="342900" indent="-342900"/>
            <a:r>
              <a:rPr b="1" sz="2000"/>
              <a:t>escuela secundaria.</a:t>
            </a:r>
          </a:p>
        </p:txBody>
      </p:sp>
      <p:sp>
        <p:nvSpPr>
          <p:cNvPr id="104" name="Shape 104"/>
          <p:cNvSpPr/>
          <p:nvPr/>
        </p:nvSpPr>
        <p:spPr>
          <a:xfrm>
            <a:off x="6178550" y="3730624"/>
            <a:ext cx="2578100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/>
              <a:t>Son alumnos en la </a:t>
            </a:r>
            <a:endParaRPr b="1" sz="2000"/>
          </a:p>
          <a:p>
            <a:pPr lvl="0"/>
            <a:r>
              <a:rPr b="1" sz="2000"/>
              <a:t>misma escuela.</a:t>
            </a:r>
          </a:p>
        </p:txBody>
      </p:sp>
      <p:sp>
        <p:nvSpPr>
          <p:cNvPr id="105" name="Shape 105"/>
          <p:cNvSpPr/>
          <p:nvPr/>
        </p:nvSpPr>
        <p:spPr>
          <a:xfrm>
            <a:off x="6178550" y="4594224"/>
            <a:ext cx="233420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/>
              <a:t>Ellos son amigos </a:t>
            </a:r>
            <a:endParaRPr b="1" sz="2000"/>
          </a:p>
          <a:p>
            <a:pPr lvl="0"/>
            <a:r>
              <a:rPr b="1" sz="2000"/>
              <a:t>también.</a:t>
            </a:r>
          </a:p>
        </p:txBody>
      </p:sp>
      <p:pic>
        <p:nvPicPr>
          <p:cNvPr id="106" name="vocabulario2-header.png" descr="vocabulario2-header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7"/>
      <p:bldP build="whole" bldLvl="1" animBg="1" rev="0" advAuto="0" spid="103" grpId="5"/>
      <p:bldP build="whole" bldLvl="1" animBg="1" rev="0" advAuto="0" spid="101" grpId="8"/>
      <p:bldP build="whole" bldLvl="1" animBg="1" rev="0" advAuto="0" spid="99" grpId="1"/>
      <p:bldP build="whole" bldLvl="1" animBg="1" rev="0" advAuto="0" spid="100" grpId="2"/>
      <p:bldP build="whole" bldLvl="1" animBg="1" rev="0" advAuto="0" spid="104" grpId="6"/>
      <p:bldP build="whole" bldLvl="1" animBg="1" rev="0" advAuto="0" spid="102" grpId="4"/>
      <p:bldP build="whole" bldLvl="1" animBg="1" rev="0" advAuto="0" spid="9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ap01_sl12.png" descr="cap01_sl1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6150" y="2546350"/>
            <a:ext cx="4673600" cy="24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12 of 68</a:t>
            </a:r>
          </a:p>
        </p:txBody>
      </p:sp>
      <p:pic>
        <p:nvPicPr>
          <p:cNvPr id="110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quienes_son.png" descr="quienes_so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243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cap01_sl12b.png" descr="cap01_sl12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98950" y="4016375"/>
            <a:ext cx="1066800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cap01_sl12a.png" descr="cap01_sl1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49675" y="3273425"/>
            <a:ext cx="17272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3"/>
      <p:bldP build="whole" bldLvl="1" animBg="1" rev="0" advAuto="0" spid="113" grpId="1"/>
      <p:bldP build="whole" bldLvl="1" animBg="1" rev="0" advAuto="0" spid="1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cap01_sl13.png" descr="cap01_sl1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803400"/>
            <a:ext cx="5854700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13 of 68</a:t>
            </a:r>
          </a:p>
        </p:txBody>
      </p:sp>
      <p:pic>
        <p:nvPicPr>
          <p:cNvPr id="118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6529387" y="3230562"/>
            <a:ext cx="2154238" cy="114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 lvl="0">
              <a:defRPr b="0" sz="1800"/>
            </a:pPr>
            <a:r>
              <a:rPr b="1" sz="2400"/>
              <a:t>Ricardo es un alumno nuevo.</a:t>
            </a:r>
          </a:p>
        </p:txBody>
      </p:sp>
      <p:pic>
        <p:nvPicPr>
          <p:cNvPr id="120" name="quienes_son.png" descr="quienes_so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243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cap01_sl13a.png" descr="cap01_sl13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9650" y="2047875"/>
            <a:ext cx="17272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next slide.png" descr="next slid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whole" bldLvl="1" animBg="1" rev="0" advAuto="0" spid="122" grpId="3"/>
      <p:bldP build="whole" bldLvl="1" animBg="1" rev="0" advAuto="0" spid="11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ap01_sl14.jpeg" descr="cap01_sl1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057400"/>
            <a:ext cx="8558213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14 of 68</a:t>
            </a:r>
          </a:p>
        </p:txBody>
      </p:sp>
      <p:pic>
        <p:nvPicPr>
          <p:cNvPr id="126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quienes_son.png" descr="quienes_so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243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ap01_sl14b.png" descr="cap01_sl14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3625" y="2400300"/>
            <a:ext cx="800100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ap01_sl14a.png" descr="cap01_sl14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525" y="2368550"/>
            <a:ext cx="889000" cy="15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30" grpId="3"/>
      <p:bldP build="whole" bldLvl="1" animBg="1" rev="0" advAuto="0" spid="1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ap01_sl15.jpeg" descr="cap01_sl1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816100"/>
            <a:ext cx="6007100" cy="410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15 of 68</a:t>
            </a:r>
          </a:p>
        </p:txBody>
      </p:sp>
      <p:pic>
        <p:nvPicPr>
          <p:cNvPr id="134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667500" y="2030412"/>
            <a:ext cx="1671638" cy="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/>
            <a:r>
              <a:rPr b="1" sz="2100"/>
              <a:t>Es la clase </a:t>
            </a:r>
            <a:endParaRPr b="1" sz="2100"/>
          </a:p>
          <a:p>
            <a:pPr lvl="0" marL="342900" indent="-342900"/>
            <a:r>
              <a:rPr b="1" sz="2100"/>
              <a:t>de español.</a:t>
            </a:r>
          </a:p>
        </p:txBody>
      </p:sp>
      <p:sp>
        <p:nvSpPr>
          <p:cNvPr id="136" name="Shape 136"/>
          <p:cNvSpPr/>
          <p:nvPr/>
        </p:nvSpPr>
        <p:spPr>
          <a:xfrm>
            <a:off x="6667500" y="2997200"/>
            <a:ext cx="2120900" cy="997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/>
            </a:lvl1pPr>
          </a:lstStyle>
          <a:p>
            <a:pPr lvl="0">
              <a:defRPr b="0" sz="1800"/>
            </a:pPr>
            <a:r>
              <a:rPr b="1" sz="2100"/>
              <a:t>Los alumnos son inteligentes.</a:t>
            </a:r>
          </a:p>
        </p:txBody>
      </p:sp>
      <p:sp>
        <p:nvSpPr>
          <p:cNvPr id="137" name="Shape 137"/>
          <p:cNvSpPr/>
          <p:nvPr/>
        </p:nvSpPr>
        <p:spPr>
          <a:xfrm>
            <a:off x="6667500" y="3963987"/>
            <a:ext cx="2209800" cy="9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100"/>
              <a:t>Son muy buenos. </a:t>
            </a:r>
            <a:endParaRPr b="1" sz="2100"/>
          </a:p>
          <a:p>
            <a:pPr lvl="0"/>
            <a:r>
              <a:rPr b="1" sz="2100"/>
              <a:t>No son malos.</a:t>
            </a:r>
          </a:p>
        </p:txBody>
      </p:sp>
      <p:sp>
        <p:nvSpPr>
          <p:cNvPr id="138" name="Shape 138"/>
          <p:cNvSpPr/>
          <p:nvPr/>
        </p:nvSpPr>
        <p:spPr>
          <a:xfrm>
            <a:off x="6667499" y="4918075"/>
            <a:ext cx="2475271" cy="69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100"/>
              <a:t>Son ambiciosos. </a:t>
            </a:r>
            <a:endParaRPr b="1" sz="2100"/>
          </a:p>
          <a:p>
            <a:pPr lvl="0"/>
            <a:r>
              <a:rPr b="1" sz="2100"/>
              <a:t>No son perezosos.</a:t>
            </a:r>
          </a:p>
        </p:txBody>
      </p:sp>
      <p:pic>
        <p:nvPicPr>
          <p:cNvPr id="139" name="quienes_son.png" descr="quienes_so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243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cap01_sl15b.png" descr="cap01_sl15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76750" y="2533650"/>
            <a:ext cx="8509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cap01_sl15a.png" descr="cap01_sl15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3775" y="2981325"/>
            <a:ext cx="13081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41" grpId="1"/>
      <p:bldP build="whole" bldLvl="1" animBg="1" rev="0" advAuto="0" spid="135" grpId="3"/>
      <p:bldP build="whole" bldLvl="1" animBg="1" rev="0" advAuto="0" spid="138" grpId="6"/>
      <p:bldP build="whole" bldLvl="1" animBg="1" rev="0" advAuto="0" spid="142" grpId="7"/>
      <p:bldP build="whole" bldLvl="1" animBg="1" rev="0" advAuto="0" spid="136" grpId="4"/>
      <p:bldP build="whole" bldLvl="1" animBg="1" rev="0" advAuto="0" spid="137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cap01_sl16.png" descr="cap01_sl1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879600"/>
            <a:ext cx="60579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16 of 68</a:t>
            </a:r>
          </a:p>
        </p:txBody>
      </p:sp>
      <p:pic>
        <p:nvPicPr>
          <p:cNvPr id="146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667500" y="2236787"/>
            <a:ext cx="2065338" cy="9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100"/>
              <a:t>Es una clase interesante. </a:t>
            </a:r>
            <a:endParaRPr b="1" sz="2100"/>
          </a:p>
          <a:p>
            <a:pPr lvl="0"/>
            <a:r>
              <a:rPr b="1" sz="2100"/>
              <a:t>No es aburrida.</a:t>
            </a:r>
          </a:p>
        </p:txBody>
      </p:sp>
      <p:sp>
        <p:nvSpPr>
          <p:cNvPr id="148" name="Shape 148"/>
          <p:cNvSpPr/>
          <p:nvPr/>
        </p:nvSpPr>
        <p:spPr>
          <a:xfrm>
            <a:off x="6667500" y="3617912"/>
            <a:ext cx="2120900" cy="9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/>
            </a:lvl1pPr>
          </a:lstStyle>
          <a:p>
            <a:pPr lvl="0">
              <a:defRPr b="0" sz="1800"/>
            </a:pPr>
            <a:r>
              <a:rPr b="1" sz="2100"/>
              <a:t>El curso es bastante difícil (duro).</a:t>
            </a:r>
          </a:p>
        </p:txBody>
      </p:sp>
      <p:sp>
        <p:nvSpPr>
          <p:cNvPr id="149" name="Shape 149"/>
          <p:cNvSpPr/>
          <p:nvPr/>
        </p:nvSpPr>
        <p:spPr>
          <a:xfrm>
            <a:off x="6667500" y="4999037"/>
            <a:ext cx="1841500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/>
            </a:lvl1pPr>
          </a:lstStyle>
          <a:p>
            <a:pPr lvl="0">
              <a:defRPr b="0" sz="1800"/>
            </a:pPr>
            <a:r>
              <a:rPr b="1" sz="2100"/>
              <a:t>No es fácil.</a:t>
            </a:r>
          </a:p>
        </p:txBody>
      </p:sp>
      <p:pic>
        <p:nvPicPr>
          <p:cNvPr id="150" name="quienes_son.png" descr="quienes_so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2438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cap01_sl16b.png" descr="cap01_sl16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4500" y="3060700"/>
            <a:ext cx="1460500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ap01_sl16a.png" descr="cap01_sl16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3250" y="2219325"/>
            <a:ext cx="9398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quickpass_01.png" descr="quickpass_01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18337" y="26511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48" grpId="4"/>
      <p:bldP build="whole" bldLvl="1" animBg="1" rev="0" advAuto="0" spid="149" grpId="5"/>
      <p:bldP build="whole" bldLvl="1" animBg="1" rev="0" advAuto="0" spid="153" grpId="6"/>
      <p:bldP build="whole" bldLvl="1" animBg="1" rev="0" advAuto="0" spid="152" grpId="1"/>
      <p:bldP build="whole" bldLvl="1" animBg="1" rev="0" advAuto="0" spid="14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17 of 68</a:t>
            </a:r>
          </a:p>
        </p:txBody>
      </p:sp>
      <p:pic>
        <p:nvPicPr>
          <p:cNvPr id="157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18 of 68</a:t>
            </a:r>
          </a:p>
        </p:txBody>
      </p:sp>
      <p:pic>
        <p:nvPicPr>
          <p:cNvPr id="161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19 of 68</a:t>
            </a:r>
          </a:p>
        </p:txBody>
      </p:sp>
      <p:pic>
        <p:nvPicPr>
          <p:cNvPr id="165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como_es.png" descr="como_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ap01_sl02.png" descr="cap01_sl0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6600" y="2108200"/>
            <a:ext cx="51308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 of 68</a:t>
            </a:r>
          </a:p>
        </p:txBody>
      </p:sp>
      <p:pic>
        <p:nvPicPr>
          <p:cNvPr id="19" name="cap01_sl02b.png" descr="cap01_sl02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14950" y="4041775"/>
            <a:ext cx="3429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ap01_sl02a.png" descr="cap01_sl0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0850" y="4219575"/>
            <a:ext cx="11430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" grpId="2"/>
      <p:bldP build="whole" bldLvl="1" animBg="1" rev="0" advAuto="0" spid="21" grpId="3"/>
      <p:bldP build="whole" bldLvl="1" animBg="1" rev="0" advAuto="0"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20 of 68</a:t>
            </a:r>
          </a:p>
        </p:txBody>
      </p:sp>
      <p:pic>
        <p:nvPicPr>
          <p:cNvPr id="169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articulos.png" descr="articul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47750"/>
            <a:ext cx="38735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219200" y="1924050"/>
            <a:ext cx="6715125" cy="219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85750" indent="-285750">
              <a:lnSpc>
                <a:spcPct val="125000"/>
              </a:lnSpc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1. </a:t>
            </a:r>
            <a:r>
              <a:rPr sz="2000"/>
              <a:t>The name of a person, place, or thing is a </a:t>
            </a:r>
            <a:r>
              <a:rPr b="1" sz="2000">
                <a:solidFill>
                  <a:srgbClr val="FF3300"/>
                </a:solidFill>
              </a:rPr>
              <a:t>_____</a:t>
            </a:r>
            <a:r>
              <a:rPr sz="2000"/>
              <a:t>.  </a:t>
            </a:r>
            <a:br>
              <a:rPr sz="2000"/>
            </a:br>
            <a:r>
              <a:rPr sz="2000"/>
              <a:t>In Spanish, every noun has a </a:t>
            </a:r>
            <a:r>
              <a:rPr b="1" sz="2000">
                <a:solidFill>
                  <a:srgbClr val="FF3300"/>
                </a:solidFill>
              </a:rPr>
              <a:t>_______</a:t>
            </a:r>
            <a:r>
              <a:rPr sz="2000"/>
              <a:t>, either masculine </a:t>
            </a:r>
            <a:br>
              <a:rPr sz="2000"/>
            </a:br>
            <a:r>
              <a:rPr sz="2000"/>
              <a:t>or feminine. Almost all nouns that end in </a:t>
            </a:r>
            <a:r>
              <a:rPr b="1" sz="2000"/>
              <a:t>-o</a:t>
            </a:r>
            <a:r>
              <a:rPr sz="2000"/>
              <a:t> are </a:t>
            </a:r>
            <a:r>
              <a:rPr b="1" sz="2000">
                <a:solidFill>
                  <a:srgbClr val="FF3300"/>
                </a:solidFill>
              </a:rPr>
              <a:t>_________</a:t>
            </a:r>
            <a:r>
              <a:rPr sz="2000">
                <a:solidFill>
                  <a:srgbClr val="FF0000"/>
                </a:solidFill>
              </a:rPr>
              <a:t> </a:t>
            </a:r>
            <a:br>
              <a:rPr sz="2000">
                <a:solidFill>
                  <a:srgbClr val="FF0000"/>
                </a:solidFill>
              </a:rPr>
            </a:br>
            <a:r>
              <a:rPr sz="2000"/>
              <a:t>and almost all nouns that end in </a:t>
            </a:r>
            <a:r>
              <a:rPr b="1" sz="2000"/>
              <a:t>-a</a:t>
            </a:r>
            <a:r>
              <a:rPr sz="2000"/>
              <a:t> are </a:t>
            </a:r>
            <a:r>
              <a:rPr b="1" sz="2000">
                <a:solidFill>
                  <a:srgbClr val="FF3300"/>
                </a:solidFill>
              </a:rPr>
              <a:t>________</a:t>
            </a:r>
            <a:r>
              <a:rPr sz="2000"/>
              <a:t>.</a:t>
            </a:r>
          </a:p>
        </p:txBody>
      </p:sp>
      <p:pic>
        <p:nvPicPr>
          <p:cNvPr id="172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791200" y="1992312"/>
            <a:ext cx="66919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noun</a:t>
            </a:r>
          </a:p>
        </p:txBody>
      </p:sp>
      <p:sp>
        <p:nvSpPr>
          <p:cNvPr id="174" name="Shape 174"/>
          <p:cNvSpPr/>
          <p:nvPr/>
        </p:nvSpPr>
        <p:spPr>
          <a:xfrm>
            <a:off x="4602162" y="2374900"/>
            <a:ext cx="895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gender</a:t>
            </a:r>
          </a:p>
        </p:txBody>
      </p:sp>
      <p:sp>
        <p:nvSpPr>
          <p:cNvPr id="175" name="Shape 175"/>
          <p:cNvSpPr/>
          <p:nvPr/>
        </p:nvSpPr>
        <p:spPr>
          <a:xfrm>
            <a:off x="6450012" y="2752725"/>
            <a:ext cx="124763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masculine</a:t>
            </a:r>
          </a:p>
        </p:txBody>
      </p:sp>
      <p:sp>
        <p:nvSpPr>
          <p:cNvPr id="176" name="Shape 176"/>
          <p:cNvSpPr/>
          <p:nvPr/>
        </p:nvSpPr>
        <p:spPr>
          <a:xfrm>
            <a:off x="5500687" y="3135312"/>
            <a:ext cx="106420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feminine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4"/>
      <p:bldP build="whole" bldLvl="1" animBg="1" rev="0" advAuto="0" spid="172" grpId="5"/>
      <p:bldP build="whole" bldLvl="1" animBg="1" rev="0" advAuto="0" spid="173" grpId="1"/>
      <p:bldP build="whole" bldLvl="1" animBg="1" rev="0" advAuto="0" spid="174" grpId="2"/>
      <p:bldP build="whole" bldLvl="1" animBg="1" rev="0" advAuto="0" spid="17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5857875" y="3838575"/>
            <a:ext cx="628650" cy="1152525"/>
            <a:chOff x="0" y="0"/>
            <a:chExt cx="628649" cy="1152525"/>
          </a:xfrm>
        </p:grpSpPr>
        <p:sp>
          <p:nvSpPr>
            <p:cNvPr id="178" name="Shape 178"/>
            <p:cNvSpPr/>
            <p:nvPr/>
          </p:nvSpPr>
          <p:spPr>
            <a:xfrm>
              <a:off x="447675" y="0"/>
              <a:ext cx="18097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457200"/>
              <a:ext cx="18097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114300" y="904875"/>
              <a:ext cx="18097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5000625" y="3838575"/>
            <a:ext cx="276225" cy="1152525"/>
            <a:chOff x="0" y="0"/>
            <a:chExt cx="276225" cy="1152525"/>
          </a:xfrm>
        </p:grpSpPr>
        <p:sp>
          <p:nvSpPr>
            <p:cNvPr id="182" name="Shape 182"/>
            <p:cNvSpPr/>
            <p:nvPr/>
          </p:nvSpPr>
          <p:spPr>
            <a:xfrm>
              <a:off x="0" y="0"/>
              <a:ext cx="27622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0" y="447675"/>
              <a:ext cx="27622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904875"/>
              <a:ext cx="27622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3209925" y="3848100"/>
            <a:ext cx="723900" cy="1152525"/>
            <a:chOff x="0" y="0"/>
            <a:chExt cx="723899" cy="1152525"/>
          </a:xfrm>
        </p:grpSpPr>
        <p:sp>
          <p:nvSpPr>
            <p:cNvPr id="186" name="Shape 186"/>
            <p:cNvSpPr/>
            <p:nvPr/>
          </p:nvSpPr>
          <p:spPr>
            <a:xfrm>
              <a:off x="523875" y="0"/>
              <a:ext cx="20002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76200" y="447675"/>
              <a:ext cx="18097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0" y="904875"/>
              <a:ext cx="18097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2457450" y="3838575"/>
            <a:ext cx="276225" cy="1152525"/>
            <a:chOff x="0" y="0"/>
            <a:chExt cx="276225" cy="1152525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27622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447675"/>
              <a:ext cx="27622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904875"/>
              <a:ext cx="27622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194" name="Shape 194"/>
          <p:cNvSpPr/>
          <p:nvPr/>
        </p:nvSpPr>
        <p:spPr>
          <a:xfrm>
            <a:off x="4962525" y="3743325"/>
            <a:ext cx="2438400" cy="126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/>
              <a:t>la muchacha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la amiga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la escuela</a:t>
            </a:r>
          </a:p>
        </p:txBody>
      </p:sp>
      <p:sp>
        <p:nvSpPr>
          <p:cNvPr id="195" name="Shape 195"/>
          <p:cNvSpPr/>
          <p:nvPr/>
        </p:nvSpPr>
        <p:spPr>
          <a:xfrm>
            <a:off x="2419350" y="3743325"/>
            <a:ext cx="1914525" cy="126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/>
              <a:t>el muchacho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el amigo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el curso</a:t>
            </a:r>
          </a:p>
        </p:txBody>
      </p:sp>
      <p:sp>
        <p:nvSpPr>
          <p:cNvPr id="196" name="Shape 1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21 of 68</a:t>
            </a:r>
          </a:p>
        </p:txBody>
      </p:sp>
      <p:pic>
        <p:nvPicPr>
          <p:cNvPr id="19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articulos.png" descr="articul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47750"/>
            <a:ext cx="38735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1570037" y="1924050"/>
            <a:ext cx="6000751" cy="182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lnSpc>
                <a:spcPct val="125000"/>
              </a:lnSpc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2.</a:t>
            </a:r>
            <a:r>
              <a:rPr sz="2000"/>
              <a:t>  </a:t>
            </a:r>
            <a:r>
              <a:rPr i="1" sz="2000"/>
              <a:t>The</a:t>
            </a:r>
            <a:r>
              <a:rPr sz="2000"/>
              <a:t> in English is called a </a:t>
            </a:r>
            <a:r>
              <a:rPr sz="2000">
                <a:solidFill>
                  <a:srgbClr val="FF3300"/>
                </a:solidFill>
              </a:rPr>
              <a:t>____________</a:t>
            </a:r>
            <a:r>
              <a:rPr sz="2000"/>
              <a:t>. In Spanish, </a:t>
            </a:r>
            <a:br>
              <a:rPr sz="2000"/>
            </a:br>
            <a:r>
              <a:rPr sz="2000"/>
              <a:t>the definite article is either </a:t>
            </a:r>
            <a:r>
              <a:rPr b="1" sz="2000"/>
              <a:t>el </a:t>
            </a:r>
            <a:r>
              <a:rPr sz="2000"/>
              <a:t>or </a:t>
            </a:r>
            <a:r>
              <a:rPr b="1" sz="2000"/>
              <a:t>la</a:t>
            </a:r>
            <a:r>
              <a:rPr sz="2000"/>
              <a:t>. You use </a:t>
            </a:r>
            <a:r>
              <a:rPr b="1" sz="2000"/>
              <a:t>el</a:t>
            </a:r>
            <a:r>
              <a:rPr sz="2000"/>
              <a:t> with </a:t>
            </a:r>
            <a:r>
              <a:rPr sz="2000">
                <a:solidFill>
                  <a:srgbClr val="FF3300"/>
                </a:solidFill>
              </a:rPr>
              <a:t>______________</a:t>
            </a:r>
            <a:r>
              <a:rPr sz="2000"/>
              <a:t> and</a:t>
            </a:r>
            <a:r>
              <a:rPr b="1" sz="2000"/>
              <a:t> la </a:t>
            </a:r>
            <a:r>
              <a:rPr sz="2000"/>
              <a:t>with </a:t>
            </a:r>
            <a:r>
              <a:rPr sz="2000">
                <a:solidFill>
                  <a:srgbClr val="FF3300"/>
                </a:solidFill>
              </a:rPr>
              <a:t>_____________</a:t>
            </a:r>
            <a:r>
              <a:rPr sz="2000"/>
              <a:t>.</a:t>
            </a:r>
          </a:p>
        </p:txBody>
      </p:sp>
      <p:sp>
        <p:nvSpPr>
          <p:cNvPr id="200" name="Shape 200"/>
          <p:cNvSpPr/>
          <p:nvPr/>
        </p:nvSpPr>
        <p:spPr>
          <a:xfrm>
            <a:off x="4546600" y="1930400"/>
            <a:ext cx="16713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definite article</a:t>
            </a:r>
          </a:p>
        </p:txBody>
      </p:sp>
      <p:sp>
        <p:nvSpPr>
          <p:cNvPr id="201" name="Shape 201"/>
          <p:cNvSpPr/>
          <p:nvPr/>
        </p:nvSpPr>
        <p:spPr>
          <a:xfrm>
            <a:off x="1966912" y="2690812"/>
            <a:ext cx="20102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masculine nouns</a:t>
            </a:r>
          </a:p>
        </p:txBody>
      </p:sp>
      <p:sp>
        <p:nvSpPr>
          <p:cNvPr id="202" name="Shape 202"/>
          <p:cNvSpPr/>
          <p:nvPr/>
        </p:nvSpPr>
        <p:spPr>
          <a:xfrm>
            <a:off x="5003800" y="2682875"/>
            <a:ext cx="18268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feminine nouns</a:t>
            </a:r>
          </a:p>
        </p:txBody>
      </p:sp>
      <p:pic>
        <p:nvPicPr>
          <p:cNvPr id="203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202" grpId="3"/>
      <p:bldP build="whole" bldLvl="1" animBg="1" rev="0" advAuto="0" spid="189" grpId="5"/>
      <p:bldP build="whole" bldLvl="1" animBg="1" rev="0" advAuto="0" spid="185" grpId="6"/>
      <p:bldP build="whole" bldLvl="1" animBg="1" rev="0" advAuto="0" spid="203" grpId="8"/>
      <p:bldP build="whole" bldLvl="1" animBg="1" rev="0" advAuto="0" spid="193" grpId="4"/>
      <p:bldP build="whole" bldLvl="1" animBg="1" rev="0" advAuto="0" spid="200" grpId="1"/>
      <p:bldP build="whole" bldLvl="1" animBg="1" rev="0" advAuto="0" spid="181" grpId="7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>
            <a:off x="4962525" y="3600450"/>
            <a:ext cx="1638300" cy="1171575"/>
            <a:chOff x="0" y="0"/>
            <a:chExt cx="1638300" cy="1171575"/>
          </a:xfrm>
        </p:grpSpPr>
        <p:grpSp>
          <p:nvGrpSpPr>
            <p:cNvPr id="208" name="Group 208"/>
            <p:cNvGrpSpPr/>
            <p:nvPr/>
          </p:nvGrpSpPr>
          <p:grpSpPr>
            <a:xfrm>
              <a:off x="0" y="0"/>
              <a:ext cx="390525" cy="1152525"/>
              <a:chOff x="0" y="0"/>
              <a:chExt cx="390525" cy="1152525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0" y="0"/>
                <a:ext cx="390525" cy="247650"/>
              </a:xfrm>
              <a:prstGeom prst="rect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0" y="447675"/>
                <a:ext cx="390525" cy="247650"/>
              </a:xfrm>
              <a:prstGeom prst="rect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0" y="904875"/>
                <a:ext cx="390525" cy="247650"/>
              </a:xfrm>
              <a:prstGeom prst="rect">
                <a:avLst/>
              </a:prstGeom>
              <a:solidFill>
                <a:srgbClr val="CC99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1400175" y="19050"/>
              <a:ext cx="23812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942975" y="466725"/>
              <a:ext cx="23812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1066800" y="923925"/>
              <a:ext cx="23812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13" name="Shape 213"/>
          <p:cNvSpPr/>
          <p:nvPr/>
        </p:nvSpPr>
        <p:spPr>
          <a:xfrm>
            <a:off x="4924425" y="3505200"/>
            <a:ext cx="2438400" cy="126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/>
              <a:t>las muchachas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las amigas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las escuelas</a:t>
            </a:r>
          </a:p>
        </p:txBody>
      </p:sp>
      <p:grpSp>
        <p:nvGrpSpPr>
          <p:cNvPr id="221" name="Group 221"/>
          <p:cNvGrpSpPr/>
          <p:nvPr/>
        </p:nvGrpSpPr>
        <p:grpSpPr>
          <a:xfrm>
            <a:off x="2428875" y="3600450"/>
            <a:ext cx="1647825" cy="1181100"/>
            <a:chOff x="0" y="0"/>
            <a:chExt cx="1647824" cy="1181100"/>
          </a:xfrm>
        </p:grpSpPr>
        <p:grpSp>
          <p:nvGrpSpPr>
            <p:cNvPr id="217" name="Group 217"/>
            <p:cNvGrpSpPr/>
            <p:nvPr/>
          </p:nvGrpSpPr>
          <p:grpSpPr>
            <a:xfrm>
              <a:off x="0" y="0"/>
              <a:ext cx="400050" cy="1152525"/>
              <a:chOff x="0" y="0"/>
              <a:chExt cx="400049" cy="1152525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0" y="0"/>
                <a:ext cx="400050" cy="24765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0" y="447675"/>
                <a:ext cx="400050" cy="24765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0" y="904875"/>
                <a:ext cx="400050" cy="24765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218" name="Shape 218"/>
            <p:cNvSpPr/>
            <p:nvPr/>
          </p:nvSpPr>
          <p:spPr>
            <a:xfrm>
              <a:off x="1390650" y="28575"/>
              <a:ext cx="25717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942975" y="476250"/>
              <a:ext cx="25717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876300" y="933450"/>
              <a:ext cx="25717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22" name="Shape 222"/>
          <p:cNvSpPr/>
          <p:nvPr/>
        </p:nvSpPr>
        <p:spPr>
          <a:xfrm>
            <a:off x="2381250" y="3505200"/>
            <a:ext cx="1914525" cy="155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/>
              <a:t>los muchachos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los amigos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los cursos</a:t>
            </a:r>
          </a:p>
        </p:txBody>
      </p:sp>
      <p:sp>
        <p:nvSpPr>
          <p:cNvPr id="223" name="Shape 22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22 of 68</a:t>
            </a:r>
          </a:p>
        </p:txBody>
      </p:sp>
      <p:pic>
        <p:nvPicPr>
          <p:cNvPr id="224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articulos.png" descr="articul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47750"/>
            <a:ext cx="38735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2470150" y="1920875"/>
            <a:ext cx="4210050" cy="14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25000"/>
              </a:lnSpc>
              <a:spcBef>
                <a:spcPts val="1200"/>
              </a:spcBef>
            </a:pPr>
            <a:r>
              <a:rPr sz="2000"/>
              <a:t>Note that in the plural (more than one) </a:t>
            </a:r>
            <a:br>
              <a:rPr sz="2000"/>
            </a:br>
            <a:r>
              <a:rPr b="1" sz="2000"/>
              <a:t>el </a:t>
            </a:r>
            <a:r>
              <a:rPr sz="2000"/>
              <a:t>becomes </a:t>
            </a:r>
            <a:r>
              <a:rPr b="1" sz="2000">
                <a:solidFill>
                  <a:srgbClr val="FF3300"/>
                </a:solidFill>
              </a:rPr>
              <a:t>___</a:t>
            </a:r>
            <a:r>
              <a:rPr sz="2000"/>
              <a:t> and </a:t>
            </a:r>
            <a:r>
              <a:rPr b="1" sz="2000"/>
              <a:t>la</a:t>
            </a:r>
            <a:r>
              <a:rPr sz="2000"/>
              <a:t> becomes </a:t>
            </a:r>
            <a:r>
              <a:rPr b="1" sz="2000">
                <a:solidFill>
                  <a:srgbClr val="FF3300"/>
                </a:solidFill>
              </a:rPr>
              <a:t>___</a:t>
            </a:r>
            <a:r>
              <a:rPr sz="2000"/>
              <a:t>.</a:t>
            </a:r>
          </a:p>
        </p:txBody>
      </p:sp>
      <p:sp>
        <p:nvSpPr>
          <p:cNvPr id="227" name="Shape 227"/>
          <p:cNvSpPr/>
          <p:nvPr/>
        </p:nvSpPr>
        <p:spPr>
          <a:xfrm>
            <a:off x="3713162" y="2301875"/>
            <a:ext cx="471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los</a:t>
            </a:r>
          </a:p>
        </p:txBody>
      </p:sp>
      <p:sp>
        <p:nvSpPr>
          <p:cNvPr id="228" name="Shape 228"/>
          <p:cNvSpPr/>
          <p:nvPr/>
        </p:nvSpPr>
        <p:spPr>
          <a:xfrm>
            <a:off x="5799137" y="2301875"/>
            <a:ext cx="4572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las</a:t>
            </a:r>
          </a:p>
        </p:txBody>
      </p:sp>
      <p:pic>
        <p:nvPicPr>
          <p:cNvPr id="229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3"/>
      <p:bldP build="whole" bldLvl="1" animBg="1" rev="0" advAuto="0" spid="227" grpId="1"/>
      <p:bldP build="whole" bldLvl="1" animBg="1" rev="0" advAuto="0" spid="229" grpId="5"/>
      <p:bldP build="whole" bldLvl="1" animBg="1" rev="0" advAuto="0" spid="228" grpId="2"/>
      <p:bldP build="whole" bldLvl="1" animBg="1" rev="0" advAuto="0" spid="212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5"/>
          <p:cNvGrpSpPr/>
          <p:nvPr/>
        </p:nvGrpSpPr>
        <p:grpSpPr>
          <a:xfrm>
            <a:off x="5095875" y="3600450"/>
            <a:ext cx="619125" cy="1628775"/>
            <a:chOff x="0" y="0"/>
            <a:chExt cx="619125" cy="1628775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476250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447675"/>
              <a:ext cx="476250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904875"/>
              <a:ext cx="60007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050" y="1381125"/>
              <a:ext cx="600075" cy="247650"/>
            </a:xfrm>
            <a:prstGeom prst="rect">
              <a:avLst/>
            </a:prstGeom>
            <a:solidFill>
              <a:srgbClr val="CC99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236" name="Shape 236"/>
          <p:cNvSpPr/>
          <p:nvPr/>
        </p:nvSpPr>
        <p:spPr>
          <a:xfrm>
            <a:off x="5057775" y="3505200"/>
            <a:ext cx="2438400" cy="1708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/>
              <a:t>una muchacha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una amiga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unas muchachas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unas amigas</a:t>
            </a:r>
          </a:p>
        </p:txBody>
      </p:sp>
      <p:grpSp>
        <p:nvGrpSpPr>
          <p:cNvPr id="242" name="Group 242"/>
          <p:cNvGrpSpPr/>
          <p:nvPr/>
        </p:nvGrpSpPr>
        <p:grpSpPr>
          <a:xfrm>
            <a:off x="2333625" y="3600450"/>
            <a:ext cx="561975" cy="1628775"/>
            <a:chOff x="0" y="0"/>
            <a:chExt cx="561975" cy="1628775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35242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447675"/>
              <a:ext cx="352425" cy="2476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0" y="904875"/>
              <a:ext cx="561975" cy="723900"/>
              <a:chOff x="0" y="0"/>
              <a:chExt cx="561974" cy="723900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0" y="0"/>
                <a:ext cx="547187" cy="24765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14788" y="476250"/>
                <a:ext cx="547187" cy="247650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</p:grpSp>
      </p:grpSp>
      <p:sp>
        <p:nvSpPr>
          <p:cNvPr id="243" name="Shape 243"/>
          <p:cNvSpPr/>
          <p:nvPr/>
        </p:nvSpPr>
        <p:spPr>
          <a:xfrm>
            <a:off x="2266950" y="3505200"/>
            <a:ext cx="2143125" cy="200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/>
              <a:t>un muchacho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un amigo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unos muchachos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/>
              <a:t>unos amigos</a:t>
            </a:r>
          </a:p>
        </p:txBody>
      </p:sp>
      <p:sp>
        <p:nvSpPr>
          <p:cNvPr id="244" name="Shape 24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23 of 68</a:t>
            </a:r>
          </a:p>
        </p:txBody>
      </p:sp>
      <p:pic>
        <p:nvPicPr>
          <p:cNvPr id="24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articulos.png" descr="articul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47750"/>
            <a:ext cx="38735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1870075" y="1920875"/>
            <a:ext cx="5362575" cy="1101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8600" indent="-228600">
              <a:lnSpc>
                <a:spcPct val="125000"/>
              </a:lnSpc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3.</a:t>
            </a:r>
            <a:r>
              <a:rPr i="1" sz="2000"/>
              <a:t> A</a:t>
            </a:r>
            <a:r>
              <a:rPr sz="2000"/>
              <a:t>, </a:t>
            </a:r>
            <a:r>
              <a:rPr i="1" sz="2000"/>
              <a:t>an</a:t>
            </a:r>
            <a:r>
              <a:rPr sz="2000"/>
              <a:t>, and </a:t>
            </a:r>
            <a:r>
              <a:rPr i="1" sz="2000"/>
              <a:t>some</a:t>
            </a:r>
            <a:r>
              <a:rPr sz="2000"/>
              <a:t> are called </a:t>
            </a:r>
            <a:r>
              <a:rPr b="1" sz="2000">
                <a:solidFill>
                  <a:srgbClr val="FF3300"/>
                </a:solidFill>
              </a:rPr>
              <a:t>_______________</a:t>
            </a:r>
            <a:r>
              <a:rPr sz="2000"/>
              <a:t>. Note the following forms of the indefinite articles in Spanish.</a:t>
            </a:r>
          </a:p>
        </p:txBody>
      </p:sp>
      <p:sp>
        <p:nvSpPr>
          <p:cNvPr id="248" name="Shape 248"/>
          <p:cNvSpPr/>
          <p:nvPr/>
        </p:nvSpPr>
        <p:spPr>
          <a:xfrm>
            <a:off x="4903787" y="1930400"/>
            <a:ext cx="199599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indefinite articles</a:t>
            </a:r>
          </a:p>
        </p:txBody>
      </p:sp>
      <p:pic>
        <p:nvPicPr>
          <p:cNvPr id="249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2"/>
      <p:bldP build="whole" bldLvl="1" animBg="1" rev="0" advAuto="0" spid="235" grpId="3"/>
      <p:bldP build="whole" bldLvl="1" animBg="1" rev="0" advAuto="0" spid="248" grpId="1"/>
      <p:bldP build="whole" bldLvl="1" animBg="1" rev="0" advAuto="0" spid="249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5210175" y="3486150"/>
            <a:ext cx="2212975" cy="81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____</a:t>
            </a:r>
            <a:r>
              <a:rPr b="1" sz="2000"/>
              <a:t> continentes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____</a:t>
            </a:r>
            <a:r>
              <a:rPr b="1" sz="2000"/>
              <a:t> clases</a:t>
            </a:r>
          </a:p>
        </p:txBody>
      </p:sp>
      <p:sp>
        <p:nvSpPr>
          <p:cNvPr id="253" name="Shape 253"/>
          <p:cNvSpPr/>
          <p:nvPr/>
        </p:nvSpPr>
        <p:spPr>
          <a:xfrm>
            <a:off x="2124075" y="3486150"/>
            <a:ext cx="1914525" cy="81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___</a:t>
            </a:r>
            <a:r>
              <a:rPr b="1" sz="2000"/>
              <a:t> continente </a:t>
            </a:r>
            <a:endParaRPr b="1" sz="2000"/>
          </a:p>
          <a:p>
            <a:pPr lvl="0"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___ </a:t>
            </a:r>
            <a:r>
              <a:rPr b="1" sz="2000"/>
              <a:t>clase</a:t>
            </a:r>
          </a:p>
        </p:txBody>
      </p:sp>
      <p:sp>
        <p:nvSpPr>
          <p:cNvPr id="254" name="Shape 25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24 of 68</a:t>
            </a:r>
          </a:p>
        </p:txBody>
      </p:sp>
      <p:pic>
        <p:nvPicPr>
          <p:cNvPr id="255" name="articulos.png" descr="articul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47750"/>
            <a:ext cx="38735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2051050" y="1920875"/>
            <a:ext cx="5019675" cy="14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8600" indent="-228600">
              <a:lnSpc>
                <a:spcPct val="125000"/>
              </a:lnSpc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4.</a:t>
            </a:r>
            <a:r>
              <a:rPr sz="2000"/>
              <a:t> Note that when a noun ends in</a:t>
            </a:r>
            <a:r>
              <a:rPr sz="2000">
                <a:solidFill>
                  <a:srgbClr val="FF0000"/>
                </a:solidFill>
              </a:rPr>
              <a:t> 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sz="2000"/>
              <a:t>, you have </a:t>
            </a:r>
            <a:br>
              <a:rPr sz="2000"/>
            </a:br>
            <a:r>
              <a:rPr sz="2000"/>
              <a:t>to learn whether it is masculine or feminine.</a:t>
            </a:r>
          </a:p>
        </p:txBody>
      </p:sp>
      <p:sp>
        <p:nvSpPr>
          <p:cNvPr id="257" name="Shape 257"/>
          <p:cNvSpPr/>
          <p:nvPr/>
        </p:nvSpPr>
        <p:spPr>
          <a:xfrm>
            <a:off x="5457825" y="1920875"/>
            <a:ext cx="32998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-e</a:t>
            </a:r>
          </a:p>
        </p:txBody>
      </p:sp>
      <p:sp>
        <p:nvSpPr>
          <p:cNvPr id="258" name="Shape 258"/>
          <p:cNvSpPr/>
          <p:nvPr/>
        </p:nvSpPr>
        <p:spPr>
          <a:xfrm>
            <a:off x="2217737" y="3486150"/>
            <a:ext cx="315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el</a:t>
            </a:r>
          </a:p>
        </p:txBody>
      </p:sp>
      <p:sp>
        <p:nvSpPr>
          <p:cNvPr id="259" name="Shape 259"/>
          <p:cNvSpPr/>
          <p:nvPr/>
        </p:nvSpPr>
        <p:spPr>
          <a:xfrm>
            <a:off x="2209800" y="3954462"/>
            <a:ext cx="315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la</a:t>
            </a:r>
          </a:p>
        </p:txBody>
      </p:sp>
      <p:sp>
        <p:nvSpPr>
          <p:cNvPr id="260" name="Shape 260"/>
          <p:cNvSpPr/>
          <p:nvPr/>
        </p:nvSpPr>
        <p:spPr>
          <a:xfrm>
            <a:off x="5316537" y="3487737"/>
            <a:ext cx="471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los</a:t>
            </a:r>
          </a:p>
        </p:txBody>
      </p:sp>
      <p:sp>
        <p:nvSpPr>
          <p:cNvPr id="261" name="Shape 261"/>
          <p:cNvSpPr/>
          <p:nvPr/>
        </p:nvSpPr>
        <p:spPr>
          <a:xfrm>
            <a:off x="5348287" y="3944937"/>
            <a:ext cx="4572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las</a:t>
            </a:r>
          </a:p>
        </p:txBody>
      </p:sp>
      <p:pic>
        <p:nvPicPr>
          <p:cNvPr id="262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whole" bldLvl="1" animBg="1" rev="0" advAuto="0" spid="258" grpId="2"/>
      <p:bldP build="whole" bldLvl="1" animBg="1" rev="0" advAuto="0" spid="259" grpId="4"/>
      <p:bldP build="whole" bldLvl="1" animBg="1" rev="0" advAuto="0" spid="257" grpId="1"/>
      <p:bldP build="whole" bldLvl="1" animBg="1" rev="0" advAuto="0" spid="261" grpId="5"/>
      <p:bldP build="whole" bldLvl="1" animBg="1" rev="0" advAuto="0" spid="262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25 of 68</a:t>
            </a:r>
          </a:p>
        </p:txBody>
      </p:sp>
      <p:pic>
        <p:nvPicPr>
          <p:cNvPr id="26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26 of 68</a:t>
            </a:r>
          </a:p>
        </p:txBody>
      </p:sp>
      <p:pic>
        <p:nvPicPr>
          <p:cNvPr id="269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2184400" y="1920875"/>
            <a:ext cx="4752975" cy="2553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8600" indent="-228600">
              <a:lnSpc>
                <a:spcPct val="125000"/>
              </a:lnSpc>
              <a:spcBef>
                <a:spcPts val="1200"/>
              </a:spcBef>
            </a:pPr>
            <a:r>
              <a:rPr b="1" sz="2000">
                <a:solidFill>
                  <a:srgbClr val="FF3300"/>
                </a:solidFill>
              </a:rPr>
              <a:t>1.</a:t>
            </a:r>
            <a:r>
              <a:rPr sz="2000"/>
              <a:t> An</a:t>
            </a:r>
            <a:r>
              <a:rPr sz="2000">
                <a:solidFill>
                  <a:srgbClr val="FF3300"/>
                </a:solidFill>
              </a:rPr>
              <a:t> ________ </a:t>
            </a:r>
            <a:r>
              <a:rPr sz="2000"/>
              <a:t>is a word that describes </a:t>
            </a:r>
            <a:br>
              <a:rPr sz="2000"/>
            </a:br>
            <a:r>
              <a:rPr sz="2000"/>
              <a:t>or modifies a noun. In Spanish, unlike English, the adjective must agree with the noun in </a:t>
            </a:r>
            <a:r>
              <a:rPr sz="2000">
                <a:solidFill>
                  <a:srgbClr val="FF3300"/>
                </a:solidFill>
              </a:rPr>
              <a:t>_________________________</a:t>
            </a:r>
            <a:r>
              <a:rPr b="1" sz="2000">
                <a:solidFill>
                  <a:srgbClr val="FF0000"/>
                </a:solidFill>
              </a:rPr>
              <a:t> </a:t>
            </a:r>
            <a:r>
              <a:rPr sz="2000"/>
              <a:t>and </a:t>
            </a:r>
            <a:r>
              <a:rPr sz="2000">
                <a:solidFill>
                  <a:srgbClr val="FF3300"/>
                </a:solidFill>
              </a:rPr>
              <a:t>______________________</a:t>
            </a:r>
            <a:r>
              <a:rPr sz="2000"/>
              <a:t>. Study </a:t>
            </a:r>
            <a:br>
              <a:rPr sz="2000"/>
            </a:br>
            <a:r>
              <a:rPr sz="2000"/>
              <a:t>the following examples.</a:t>
            </a:r>
          </a:p>
        </p:txBody>
      </p:sp>
      <p:pic>
        <p:nvPicPr>
          <p:cNvPr id="271" name="adjetivos.png" descr="adjetiv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400" y="1035050"/>
            <a:ext cx="16256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2866164" y="1989137"/>
            <a:ext cx="110662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adjective</a:t>
            </a:r>
          </a:p>
        </p:txBody>
      </p:sp>
      <p:sp>
        <p:nvSpPr>
          <p:cNvPr id="273" name="Shape 273"/>
          <p:cNvSpPr/>
          <p:nvPr/>
        </p:nvSpPr>
        <p:spPr>
          <a:xfrm>
            <a:off x="3131289" y="3124200"/>
            <a:ext cx="360532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gender (masculine or feminine)</a:t>
            </a:r>
          </a:p>
        </p:txBody>
      </p:sp>
      <p:sp>
        <p:nvSpPr>
          <p:cNvPr id="274" name="Shape 274"/>
          <p:cNvSpPr/>
          <p:nvPr/>
        </p:nvSpPr>
        <p:spPr>
          <a:xfrm>
            <a:off x="2774213" y="3506787"/>
            <a:ext cx="308281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number (singular or plural)</a:t>
            </a:r>
          </a:p>
        </p:txBody>
      </p:sp>
      <p:pic>
        <p:nvPicPr>
          <p:cNvPr id="275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3"/>
      <p:bldP build="whole" bldLvl="1" animBg="1" rev="0" advAuto="0" spid="273" grpId="2"/>
      <p:bldP build="whole" bldLvl="1" animBg="1" rev="0" advAuto="0" spid="275" grpId="4"/>
      <p:bldP build="whole" bldLvl="1" animBg="1" rev="0" advAuto="0" spid="27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27 of 68</a:t>
            </a:r>
          </a:p>
        </p:txBody>
      </p:sp>
      <p:pic>
        <p:nvPicPr>
          <p:cNvPr id="278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adjetivos.png" descr="adjetiv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400" y="1035050"/>
            <a:ext cx="16256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970800" y="1877233"/>
            <a:ext cx="7203987" cy="354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b="1"/>
              <a:t>ADJECTIVES ENDING IN -O</a:t>
            </a:r>
            <a:endParaRPr b="1"/>
          </a:p>
          <a:p>
            <a:pPr lvl="0" algn="ctr">
              <a:lnSpc>
                <a:spcPct val="125000"/>
              </a:lnSpc>
            </a:pPr>
            <a:r>
              <a:rPr b="1" sz="2000"/>
              <a:t>el muchacho argentin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>
                <a:solidFill>
                  <a:srgbClr val="CC3300"/>
                </a:solidFill>
              </a:rPr>
              <a:t> </a:t>
            </a:r>
            <a:r>
              <a:rPr b="1" sz="2000"/>
              <a:t>            los muchachos argentin</a:t>
            </a:r>
            <a:r>
              <a:rPr b="1" sz="2000">
                <a:solidFill>
                  <a:srgbClr val="FF3300"/>
                </a:solidFill>
              </a:rPr>
              <a:t>__</a:t>
            </a:r>
            <a:endParaRPr sz="2000">
              <a:solidFill>
                <a:srgbClr val="FF3300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b="1" sz="2000"/>
              <a:t>la muchacha argentin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           las muchachas argentin</a:t>
            </a:r>
            <a:r>
              <a:rPr b="1" sz="2000">
                <a:solidFill>
                  <a:srgbClr val="FF3300"/>
                </a:solidFill>
              </a:rPr>
              <a:t>__</a:t>
            </a:r>
            <a:endParaRPr b="1" sz="2000">
              <a:solidFill>
                <a:srgbClr val="FF3300"/>
              </a:solidFill>
            </a:endParaRPr>
          </a:p>
          <a:p>
            <a:pPr lvl="0" algn="ctr">
              <a:lnSpc>
                <a:spcPct val="125000"/>
              </a:lnSpc>
            </a:pPr>
            <a:endParaRPr b="1" sz="2000"/>
          </a:p>
          <a:p>
            <a:pPr lvl="0" algn="ctr">
              <a:lnSpc>
                <a:spcPct val="125000"/>
              </a:lnSpc>
            </a:pPr>
            <a:r>
              <a:rPr b="1"/>
              <a:t>ADJECTIVES ENDING IN -E</a:t>
            </a:r>
            <a:endParaRPr b="1"/>
          </a:p>
          <a:p>
            <a:pPr lvl="0" algn="ctr">
              <a:lnSpc>
                <a:spcPct val="125000"/>
              </a:lnSpc>
            </a:pPr>
            <a:r>
              <a:rPr b="1" sz="2000"/>
              <a:t>el curso interesante                   los cursos interesant</a:t>
            </a:r>
            <a:r>
              <a:rPr b="1" sz="2000">
                <a:solidFill>
                  <a:srgbClr val="FF3300"/>
                </a:solidFill>
              </a:rPr>
              <a:t>__</a:t>
            </a:r>
            <a:endParaRPr sz="2000">
              <a:solidFill>
                <a:srgbClr val="FF3300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b="1" sz="2000"/>
              <a:t>la clase interesante                    las clases interesant</a:t>
            </a:r>
            <a:r>
              <a:rPr b="1" sz="2000">
                <a:solidFill>
                  <a:srgbClr val="FF3300"/>
                </a:solidFill>
              </a:rPr>
              <a:t>__</a:t>
            </a:r>
            <a:endParaRPr sz="2000">
              <a:solidFill>
                <a:srgbClr val="FF3300"/>
              </a:solidFill>
            </a:endParaRPr>
          </a:p>
          <a:p>
            <a:pPr lvl="0" algn="ctr">
              <a:lnSpc>
                <a:spcPct val="125000"/>
              </a:lnSpc>
            </a:pPr>
            <a:endParaRPr b="1" sz="2000"/>
          </a:p>
          <a:p>
            <a:pPr lvl="0" algn="ctr">
              <a:lnSpc>
                <a:spcPct val="125000"/>
              </a:lnSpc>
            </a:pPr>
            <a:r>
              <a:rPr b="1"/>
              <a:t>ADJECTIVES ENDING IN A CONSONANT</a:t>
            </a:r>
            <a:endParaRPr b="1"/>
          </a:p>
          <a:p>
            <a:pPr lvl="0" algn="ctr">
              <a:lnSpc>
                <a:spcPct val="125000"/>
              </a:lnSpc>
            </a:pPr>
            <a:r>
              <a:rPr b="1" sz="2000"/>
              <a:t>el curso fácil                               los cursos fácil</a:t>
            </a:r>
            <a:r>
              <a:rPr b="1" sz="2000">
                <a:solidFill>
                  <a:srgbClr val="FF3300"/>
                </a:solidFill>
              </a:rPr>
              <a:t>__</a:t>
            </a:r>
          </a:p>
        </p:txBody>
      </p:sp>
      <p:sp>
        <p:nvSpPr>
          <p:cNvPr id="281" name="Shape 281"/>
          <p:cNvSpPr/>
          <p:nvPr/>
        </p:nvSpPr>
        <p:spPr>
          <a:xfrm>
            <a:off x="3816350" y="2530475"/>
            <a:ext cx="315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a </a:t>
            </a:r>
          </a:p>
        </p:txBody>
      </p:sp>
      <p:sp>
        <p:nvSpPr>
          <p:cNvPr id="282" name="Shape 282"/>
          <p:cNvSpPr/>
          <p:nvPr/>
        </p:nvSpPr>
        <p:spPr>
          <a:xfrm>
            <a:off x="3740150" y="2162175"/>
            <a:ext cx="3298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o </a:t>
            </a:r>
          </a:p>
        </p:txBody>
      </p:sp>
      <p:sp>
        <p:nvSpPr>
          <p:cNvPr id="283" name="Shape 283"/>
          <p:cNvSpPr/>
          <p:nvPr/>
        </p:nvSpPr>
        <p:spPr>
          <a:xfrm>
            <a:off x="7356475" y="2160587"/>
            <a:ext cx="5397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os</a:t>
            </a:r>
          </a:p>
        </p:txBody>
      </p:sp>
      <p:sp>
        <p:nvSpPr>
          <p:cNvPr id="284" name="Shape 284"/>
          <p:cNvSpPr/>
          <p:nvPr/>
        </p:nvSpPr>
        <p:spPr>
          <a:xfrm>
            <a:off x="7296150" y="2476500"/>
            <a:ext cx="386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as</a:t>
            </a:r>
          </a:p>
        </p:txBody>
      </p:sp>
      <p:sp>
        <p:nvSpPr>
          <p:cNvPr id="285" name="Shape 285"/>
          <p:cNvSpPr/>
          <p:nvPr/>
        </p:nvSpPr>
        <p:spPr>
          <a:xfrm>
            <a:off x="7124700" y="3635375"/>
            <a:ext cx="386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es</a:t>
            </a:r>
          </a:p>
        </p:txBody>
      </p:sp>
      <p:sp>
        <p:nvSpPr>
          <p:cNvPr id="286" name="Shape 286"/>
          <p:cNvSpPr/>
          <p:nvPr/>
        </p:nvSpPr>
        <p:spPr>
          <a:xfrm>
            <a:off x="7096125" y="4016375"/>
            <a:ext cx="386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es</a:t>
            </a:r>
          </a:p>
        </p:txBody>
      </p:sp>
      <p:sp>
        <p:nvSpPr>
          <p:cNvPr id="287" name="Shape 287"/>
          <p:cNvSpPr/>
          <p:nvPr/>
        </p:nvSpPr>
        <p:spPr>
          <a:xfrm>
            <a:off x="6835775" y="5124450"/>
            <a:ext cx="386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es</a:t>
            </a:r>
          </a:p>
        </p:txBody>
      </p:sp>
      <p:pic>
        <p:nvPicPr>
          <p:cNvPr id="288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4"/>
      <p:bldP build="whole" bldLvl="1" animBg="1" rev="0" advAuto="0" spid="288" grpId="8"/>
      <p:bldP build="whole" bldLvl="1" animBg="1" rev="0" advAuto="0" spid="281" grpId="3"/>
      <p:bldP build="whole" bldLvl="1" animBg="1" rev="0" advAuto="0" spid="285" grpId="5"/>
      <p:bldP build="whole" bldLvl="1" animBg="1" rev="0" advAuto="0" spid="287" grpId="7"/>
      <p:bldP build="whole" bldLvl="1" animBg="1" rev="0" advAuto="0" spid="286" grpId="6"/>
      <p:bldP build="whole" bldLvl="1" animBg="1" rev="0" advAuto="0" spid="282" grpId="1"/>
      <p:bldP build="whole" bldLvl="1" animBg="1" rev="0" advAuto="0" spid="28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28 of 68</a:t>
            </a:r>
          </a:p>
        </p:txBody>
      </p:sp>
      <p:pic>
        <p:nvPicPr>
          <p:cNvPr id="29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adjetivos.png" descr="adjetiv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400" y="1035050"/>
            <a:ext cx="16256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2089150" y="1802012"/>
            <a:ext cx="4946650" cy="1101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228600" indent="-22860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2.</a:t>
            </a:r>
            <a:r>
              <a:rPr sz="2000"/>
              <a:t> Note that you use the masculine form when </a:t>
            </a:r>
            <a:br>
              <a:rPr sz="2000"/>
            </a:br>
            <a:r>
              <a:rPr sz="2000"/>
              <a:t>a group consists of both boys and girls.</a:t>
            </a:r>
          </a:p>
        </p:txBody>
      </p:sp>
      <p:sp>
        <p:nvSpPr>
          <p:cNvPr id="294" name="Shape 294"/>
          <p:cNvSpPr/>
          <p:nvPr/>
        </p:nvSpPr>
        <p:spPr>
          <a:xfrm>
            <a:off x="2436812" y="3609975"/>
            <a:ext cx="4286251" cy="211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b="1" sz="2000"/>
              <a:t>Juan y José son alumn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 buen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.</a:t>
            </a:r>
            <a:endParaRPr sz="2000"/>
          </a:p>
          <a:p>
            <a:pPr lvl="0">
              <a:lnSpc>
                <a:spcPct val="150000"/>
              </a:lnSpc>
            </a:pPr>
            <a:r>
              <a:rPr b="1" sz="2000"/>
              <a:t>María y Teresa son alumn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 buen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.</a:t>
            </a:r>
            <a:endParaRPr sz="2000"/>
          </a:p>
          <a:p>
            <a:pPr lvl="0">
              <a:lnSpc>
                <a:spcPct val="150000"/>
              </a:lnSpc>
            </a:pPr>
            <a:r>
              <a:rPr b="1" sz="2000"/>
              <a:t>José y Teresa son alumn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 buen</a:t>
            </a:r>
            <a:r>
              <a:rPr b="1" sz="2000">
                <a:solidFill>
                  <a:srgbClr val="FF3300"/>
                </a:solidFill>
              </a:rPr>
              <a:t>__</a:t>
            </a:r>
            <a:r>
              <a:rPr b="1" sz="2000"/>
              <a:t>.</a:t>
            </a:r>
          </a:p>
        </p:txBody>
      </p:sp>
      <p:sp>
        <p:nvSpPr>
          <p:cNvPr id="295" name="Shape 295"/>
          <p:cNvSpPr/>
          <p:nvPr/>
        </p:nvSpPr>
        <p:spPr>
          <a:xfrm>
            <a:off x="4902200" y="3721100"/>
            <a:ext cx="400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os</a:t>
            </a:r>
          </a:p>
        </p:txBody>
      </p:sp>
      <p:sp>
        <p:nvSpPr>
          <p:cNvPr id="296" name="Shape 296"/>
          <p:cNvSpPr/>
          <p:nvPr/>
        </p:nvSpPr>
        <p:spPr>
          <a:xfrm>
            <a:off x="5753100" y="3721100"/>
            <a:ext cx="400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os</a:t>
            </a:r>
          </a:p>
        </p:txBody>
      </p:sp>
      <p:sp>
        <p:nvSpPr>
          <p:cNvPr id="297" name="Shape 297"/>
          <p:cNvSpPr/>
          <p:nvPr/>
        </p:nvSpPr>
        <p:spPr>
          <a:xfrm>
            <a:off x="5305425" y="4181475"/>
            <a:ext cx="386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as</a:t>
            </a:r>
          </a:p>
        </p:txBody>
      </p:sp>
      <p:sp>
        <p:nvSpPr>
          <p:cNvPr id="298" name="Shape 298"/>
          <p:cNvSpPr/>
          <p:nvPr/>
        </p:nvSpPr>
        <p:spPr>
          <a:xfrm>
            <a:off x="6153150" y="4183062"/>
            <a:ext cx="386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as</a:t>
            </a:r>
          </a:p>
        </p:txBody>
      </p:sp>
      <p:sp>
        <p:nvSpPr>
          <p:cNvPr id="299" name="Shape 299"/>
          <p:cNvSpPr/>
          <p:nvPr/>
        </p:nvSpPr>
        <p:spPr>
          <a:xfrm>
            <a:off x="5089525" y="4638675"/>
            <a:ext cx="400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os</a:t>
            </a:r>
          </a:p>
        </p:txBody>
      </p:sp>
      <p:sp>
        <p:nvSpPr>
          <p:cNvPr id="300" name="Shape 300"/>
          <p:cNvSpPr/>
          <p:nvPr/>
        </p:nvSpPr>
        <p:spPr>
          <a:xfrm>
            <a:off x="5943600" y="4645025"/>
            <a:ext cx="400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os</a:t>
            </a:r>
          </a:p>
        </p:txBody>
      </p:sp>
      <p:pic>
        <p:nvPicPr>
          <p:cNvPr id="301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3"/>
      <p:bldP build="whole" bldLvl="1" animBg="1" rev="0" advAuto="0" spid="296" grpId="2"/>
      <p:bldP build="whole" bldLvl="1" animBg="1" rev="0" advAuto="0" spid="299" grpId="5"/>
      <p:bldP build="whole" bldLvl="1" animBg="1" rev="0" advAuto="0" spid="300" grpId="6"/>
      <p:bldP build="whole" bldLvl="1" animBg="1" rev="0" advAuto="0" spid="298" grpId="4"/>
      <p:bldP build="whole" bldLvl="1" animBg="1" rev="0" advAuto="0" spid="295" grpId="1"/>
      <p:bldP build="whole" bldLvl="1" animBg="1" rev="0" advAuto="0" spid="301" grpId="7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29 of 68</a:t>
            </a:r>
          </a:p>
        </p:txBody>
      </p:sp>
      <p:pic>
        <p:nvPicPr>
          <p:cNvPr id="304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ap01_sl03.png" descr="cap01_sl0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425" y="2025650"/>
            <a:ext cx="5118100" cy="34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omo_es.png" descr="como_e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 of 68</a:t>
            </a:r>
          </a:p>
        </p:txBody>
      </p:sp>
      <p:pic>
        <p:nvPicPr>
          <p:cNvPr id="27" name="cap01_sl03d.png" descr="cap01_sl03d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91250" y="2228850"/>
            <a:ext cx="4953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cap01_sl03a.png" descr="cap01_sl03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43150" y="2228850"/>
            <a:ext cx="7366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cap01_sl03b.png" descr="cap01_sl03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48075" y="2286000"/>
            <a:ext cx="7112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cap01_sl03c.png" descr="cap01_sl03c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52975" y="2286000"/>
            <a:ext cx="6858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next slide.png" descr="next slide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" grpId="4"/>
      <p:bldP build="whole" bldLvl="1" animBg="1" rev="0" advAuto="0" spid="29" grpId="2"/>
      <p:bldP build="whole" bldLvl="1" animBg="1" rev="0" advAuto="0" spid="28" grpId="1"/>
      <p:bldP build="whole" bldLvl="1" animBg="1" rev="0" advAuto="0" spid="31" grpId="5"/>
      <p:bldP build="whole" bldLvl="1" animBg="1" rev="0" advAuto="0" spid="30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30 of 68</a:t>
            </a:r>
          </a:p>
        </p:txBody>
      </p:sp>
      <p:pic>
        <p:nvPicPr>
          <p:cNvPr id="308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el_verbo_ser.png" descr="el_verbo_s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2209800" y="1993609"/>
            <a:ext cx="501745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1.</a:t>
            </a:r>
            <a:r>
              <a:rPr sz="2000"/>
              <a:t> Study the following forms of the verb </a:t>
            </a:r>
            <a:r>
              <a:rPr b="1" sz="2000"/>
              <a:t>ser</a:t>
            </a:r>
            <a:r>
              <a:rPr sz="2000"/>
              <a:t>.</a:t>
            </a:r>
          </a:p>
        </p:txBody>
      </p:sp>
      <p:sp>
        <p:nvSpPr>
          <p:cNvPr id="311" name="Shape 311"/>
          <p:cNvSpPr/>
          <p:nvPr/>
        </p:nvSpPr>
        <p:spPr>
          <a:xfrm>
            <a:off x="2314575" y="3097212"/>
            <a:ext cx="1876425" cy="14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25000"/>
              </a:lnSpc>
            </a:pP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yo </a:t>
            </a:r>
            <a:r>
              <a:rPr b="1" sz="2000">
                <a:solidFill>
                  <a:srgbClr val="FF3300"/>
                </a:solidFill>
              </a:rPr>
              <a:t>___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/>
              <a:t>tú </a:t>
            </a:r>
            <a:r>
              <a:rPr b="1" sz="2000">
                <a:solidFill>
                  <a:srgbClr val="FF3300"/>
                </a:solidFill>
              </a:rPr>
              <a:t>____</a:t>
            </a:r>
            <a:r>
              <a:rPr sz="2000" u="sng">
                <a:solidFill>
                  <a:srgbClr val="FF0000"/>
                </a:solidFill>
              </a:rPr>
              <a:t> </a:t>
            </a:r>
            <a:endParaRPr sz="2000" u="sng">
              <a:solidFill>
                <a:srgbClr val="FF00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/>
              <a:t>Ud., él, ella </a:t>
            </a:r>
            <a:r>
              <a:rPr b="1" sz="2000">
                <a:solidFill>
                  <a:srgbClr val="FF3300"/>
                </a:solidFill>
              </a:rPr>
              <a:t>__</a:t>
            </a:r>
          </a:p>
        </p:txBody>
      </p:sp>
      <p:sp>
        <p:nvSpPr>
          <p:cNvPr id="312" name="Shape 312"/>
          <p:cNvSpPr/>
          <p:nvPr/>
        </p:nvSpPr>
        <p:spPr>
          <a:xfrm>
            <a:off x="5143500" y="3097212"/>
            <a:ext cx="2362200" cy="219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/>
              <a:t>           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nosotros(as) </a:t>
            </a:r>
            <a:r>
              <a:rPr b="1" sz="2000">
                <a:solidFill>
                  <a:srgbClr val="FF3300"/>
                </a:solidFill>
              </a:rPr>
              <a:t>______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i="1" sz="2000"/>
              <a:t>vosotros(as) </a:t>
            </a:r>
            <a:r>
              <a:rPr b="1" i="1" sz="2000">
                <a:solidFill>
                  <a:srgbClr val="FF3300"/>
                </a:solidFill>
              </a:rPr>
              <a:t>____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/>
              <a:t>Uds., ellos, ellas </a:t>
            </a:r>
            <a:r>
              <a:rPr b="1" sz="2000">
                <a:solidFill>
                  <a:srgbClr val="FF3300"/>
                </a:solidFill>
              </a:rPr>
              <a:t>___</a:t>
            </a:r>
          </a:p>
        </p:txBody>
      </p:sp>
      <p:sp>
        <p:nvSpPr>
          <p:cNvPr id="313" name="Shape 313"/>
          <p:cNvSpPr/>
          <p:nvPr/>
        </p:nvSpPr>
        <p:spPr>
          <a:xfrm>
            <a:off x="2662237" y="3544887"/>
            <a:ext cx="49940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soy</a:t>
            </a:r>
          </a:p>
        </p:txBody>
      </p:sp>
      <p:sp>
        <p:nvSpPr>
          <p:cNvPr id="314" name="Shape 314"/>
          <p:cNvSpPr/>
          <p:nvPr/>
        </p:nvSpPr>
        <p:spPr>
          <a:xfrm>
            <a:off x="2619375" y="3916362"/>
            <a:ext cx="5982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eres</a:t>
            </a:r>
          </a:p>
        </p:txBody>
      </p:sp>
      <p:sp>
        <p:nvSpPr>
          <p:cNvPr id="315" name="Shape 315"/>
          <p:cNvSpPr/>
          <p:nvPr/>
        </p:nvSpPr>
        <p:spPr>
          <a:xfrm>
            <a:off x="3565525" y="4303712"/>
            <a:ext cx="37240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es</a:t>
            </a:r>
          </a:p>
        </p:txBody>
      </p:sp>
      <p:sp>
        <p:nvSpPr>
          <p:cNvPr id="316" name="Shape 316"/>
          <p:cNvSpPr/>
          <p:nvPr/>
        </p:nvSpPr>
        <p:spPr>
          <a:xfrm>
            <a:off x="6511925" y="3532187"/>
            <a:ext cx="8522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somos</a:t>
            </a:r>
          </a:p>
        </p:txBody>
      </p:sp>
      <p:sp>
        <p:nvSpPr>
          <p:cNvPr id="317" name="Shape 317"/>
          <p:cNvSpPr/>
          <p:nvPr/>
        </p:nvSpPr>
        <p:spPr>
          <a:xfrm>
            <a:off x="6521450" y="3922712"/>
            <a:ext cx="555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sois</a:t>
            </a:r>
          </a:p>
        </p:txBody>
      </p:sp>
      <p:sp>
        <p:nvSpPr>
          <p:cNvPr id="318" name="Shape 318"/>
          <p:cNvSpPr/>
          <p:nvPr/>
        </p:nvSpPr>
        <p:spPr>
          <a:xfrm>
            <a:off x="6884987" y="4297362"/>
            <a:ext cx="513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son</a:t>
            </a:r>
          </a:p>
        </p:txBody>
      </p:sp>
      <p:pic>
        <p:nvPicPr>
          <p:cNvPr id="319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4305299" y="2965450"/>
            <a:ext cx="55608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000"/>
              <a:t> </a:t>
            </a:r>
            <a:r>
              <a:rPr b="1" sz="2000"/>
              <a:t>ser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4"/>
      <p:bldP build="whole" bldLvl="1" animBg="1" rev="0" advAuto="0" spid="313" grpId="1"/>
      <p:bldP build="whole" bldLvl="1" animBg="1" rev="0" advAuto="0" spid="317" grpId="5"/>
      <p:bldP build="whole" bldLvl="1" animBg="1" rev="0" advAuto="0" spid="314" grpId="2"/>
      <p:bldP build="whole" bldLvl="1" animBg="1" rev="0" advAuto="0" spid="318" grpId="6"/>
      <p:bldP build="whole" bldLvl="1" animBg="1" rev="0" advAuto="0" spid="315" grpId="3"/>
      <p:bldP build="whole" bldLvl="1" animBg="1" rev="0" advAuto="0" spid="319" grpId="7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cap01_sl31.png" descr="cap01_sl3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9525" y="1606550"/>
            <a:ext cx="3416300" cy="431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31 of 68</a:t>
            </a:r>
          </a:p>
        </p:txBody>
      </p:sp>
      <p:pic>
        <p:nvPicPr>
          <p:cNvPr id="324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el_verbo_ser.png" descr="el_verbo_s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619125" y="2033297"/>
            <a:ext cx="3784600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228600" indent="-228600"/>
            <a:r>
              <a:rPr b="1" sz="2000">
                <a:solidFill>
                  <a:srgbClr val="FF3300"/>
                </a:solidFill>
              </a:rPr>
              <a:t>2.</a:t>
            </a:r>
            <a:r>
              <a:rPr sz="2000"/>
              <a:t> Note that the form of the verb changes with each subject.  Since the verb changes, the subject pronouns</a:t>
            </a:r>
            <a:r>
              <a:rPr b="1" sz="2000"/>
              <a:t> yo</a:t>
            </a:r>
            <a:r>
              <a:rPr sz="2000"/>
              <a:t>, </a:t>
            </a:r>
            <a:r>
              <a:rPr b="1" sz="2000"/>
              <a:t>tú</a:t>
            </a:r>
            <a:r>
              <a:rPr sz="2000"/>
              <a:t>, </a:t>
            </a:r>
            <a:r>
              <a:rPr b="1" sz="2000"/>
              <a:t>usted</a:t>
            </a:r>
            <a:r>
              <a:rPr sz="2000"/>
              <a:t>, </a:t>
            </a:r>
            <a:r>
              <a:rPr b="1" sz="2000"/>
              <a:t>él</a:t>
            </a:r>
            <a:r>
              <a:rPr sz="2000"/>
              <a:t>, </a:t>
            </a:r>
            <a:r>
              <a:rPr b="1" sz="2000"/>
              <a:t>ella</a:t>
            </a:r>
            <a:r>
              <a:rPr sz="2000"/>
              <a:t>, </a:t>
            </a:r>
            <a:r>
              <a:rPr b="1" sz="2000"/>
              <a:t>nosotros(as)</a:t>
            </a:r>
            <a:r>
              <a:rPr sz="2000"/>
              <a:t>, </a:t>
            </a:r>
            <a:r>
              <a:rPr b="1" sz="2000"/>
              <a:t>ustedes</a:t>
            </a:r>
            <a:r>
              <a:rPr sz="2000"/>
              <a:t>, </a:t>
            </a:r>
            <a:r>
              <a:rPr b="1" sz="2000"/>
              <a:t>ellos</a:t>
            </a:r>
            <a:r>
              <a:rPr sz="2000"/>
              <a:t>, and </a:t>
            </a:r>
            <a:r>
              <a:rPr b="1" sz="2000"/>
              <a:t>ellas</a:t>
            </a:r>
            <a:r>
              <a:rPr sz="2000"/>
              <a:t> are often omitted in Spanish.</a:t>
            </a:r>
          </a:p>
        </p:txBody>
      </p:sp>
      <p:sp>
        <p:nvSpPr>
          <p:cNvPr id="327" name="Shape 327"/>
          <p:cNvSpPr/>
          <p:nvPr/>
        </p:nvSpPr>
        <p:spPr>
          <a:xfrm>
            <a:off x="2755900" y="4592637"/>
            <a:ext cx="2444750" cy="73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You use </a:t>
            </a:r>
            <a:r>
              <a:rPr b="1" sz="2000"/>
              <a:t>yo</a:t>
            </a:r>
            <a:r>
              <a:rPr sz="2000"/>
              <a:t> to talk </a:t>
            </a:r>
            <a:br>
              <a:rPr sz="2000"/>
            </a:br>
            <a:r>
              <a:rPr sz="2000"/>
              <a:t>about yourself. </a:t>
            </a:r>
          </a:p>
        </p:txBody>
      </p:sp>
      <p:pic>
        <p:nvPicPr>
          <p:cNvPr id="328" name="cap01_sl31a.png" descr="cap01_sl3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5750" y="1927225"/>
            <a:ext cx="16256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next slide.png" descr="next slid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  <p:bldP build="whole" bldLvl="1" animBg="1" rev="0" advAuto="0" spid="329" grpId="3"/>
      <p:bldP build="whole" bldLvl="1" animBg="1" rev="0" advAuto="0" spid="32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cap01_sl32.png" descr="cap01_sl3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1647825"/>
            <a:ext cx="430530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32 of 68</a:t>
            </a:r>
          </a:p>
        </p:txBody>
      </p:sp>
      <p:pic>
        <p:nvPicPr>
          <p:cNvPr id="333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el_verbo_ser.png" descr="el_verbo_s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501650" y="1925637"/>
            <a:ext cx="3943350" cy="73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You use </a:t>
            </a:r>
            <a:r>
              <a:rPr b="1" sz="2000"/>
              <a:t>nosotros(as</a:t>
            </a:r>
            <a:r>
              <a:rPr sz="2000"/>
              <a:t>) to talk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about yourself and someone else.</a:t>
            </a:r>
          </a:p>
        </p:txBody>
      </p:sp>
      <p:pic>
        <p:nvPicPr>
          <p:cNvPr id="336" name="cap01_sl32a.png" descr="cap01_sl32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5975" y="1981200"/>
            <a:ext cx="1892300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next slide.png" descr="next slid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3"/>
      <p:bldP build="whole" bldLvl="1" animBg="1" rev="0" advAuto="0" spid="335" grpId="2"/>
      <p:bldP build="whole" bldLvl="1" animBg="1" rev="0" advAuto="0" spid="33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33 of 68</a:t>
            </a:r>
          </a:p>
        </p:txBody>
      </p:sp>
      <p:pic>
        <p:nvPicPr>
          <p:cNvPr id="340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el_verbo_ser.png" descr="el_verbo_s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cap01_sl33.png" descr="cap01_sl3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20900" y="1377950"/>
            <a:ext cx="5638800" cy="471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cap01_sl33a.png" descr="cap01_sl33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5400" y="1784350"/>
            <a:ext cx="2095500" cy="736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568324" y="1925637"/>
            <a:ext cx="2571752" cy="110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You use </a:t>
            </a:r>
            <a:r>
              <a:rPr b="1" sz="2000"/>
              <a:t>él</a:t>
            </a:r>
            <a:r>
              <a:rPr sz="2000"/>
              <a:t> or </a:t>
            </a:r>
            <a:r>
              <a:rPr b="1" sz="2000"/>
              <a:t>ella</a:t>
            </a:r>
            <a:r>
              <a:rPr sz="2000"/>
              <a:t> </a:t>
            </a:r>
            <a:br>
              <a:rPr sz="2000"/>
            </a:br>
            <a:r>
              <a:rPr sz="2000"/>
              <a:t>to talk about someone.</a:t>
            </a:r>
          </a:p>
        </p:txBody>
      </p:sp>
      <p:pic>
        <p:nvPicPr>
          <p:cNvPr id="345" name="next slide.png" descr="next slid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2"/>
      <p:bldP build="whole" bldLvl="1" animBg="1" rev="0" advAuto="0" spid="345" grpId="3"/>
      <p:bldP build="whole" bldLvl="1" animBg="1" rev="0" advAuto="0" spid="34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cap01_sl34b.png" descr="cap01_sl34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9475" y="1704975"/>
            <a:ext cx="4356100" cy="34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cap01_sl34a.png" descr="cap01_sl34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" y="1793875"/>
            <a:ext cx="4165600" cy="3441700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34 of 68</a:t>
            </a:r>
          </a:p>
        </p:txBody>
      </p:sp>
      <p:pic>
        <p:nvPicPr>
          <p:cNvPr id="350" name="gramatica-header.png" descr="gramatica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el_verbo_ser.png" descr="el_verbo_ser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1260475" y="5257800"/>
            <a:ext cx="6629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sz="2000"/>
              <a:t>You use </a:t>
            </a:r>
            <a:r>
              <a:rPr b="1" sz="2000"/>
              <a:t>ellos</a:t>
            </a:r>
            <a:r>
              <a:rPr sz="2000"/>
              <a:t> or </a:t>
            </a:r>
            <a:r>
              <a:rPr b="1" sz="2000"/>
              <a:t>ellas</a:t>
            </a:r>
            <a:r>
              <a:rPr sz="2000"/>
              <a:t> to talk about two or more people.</a:t>
            </a:r>
          </a:p>
        </p:txBody>
      </p:sp>
      <p:pic>
        <p:nvPicPr>
          <p:cNvPr id="353" name="cap01_sl34a-1.png" descr="cap01_sl34a-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5450" y="2009775"/>
            <a:ext cx="9779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cap01_sl34b-1.png" descr="cap01_sl34b-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42050" y="1981200"/>
            <a:ext cx="121920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next slide.png" descr="next slide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2"/>
      <p:bldP build="whole" bldLvl="1" animBg="1" rev="0" advAuto="0" spid="352" grpId="3"/>
      <p:bldP build="whole" bldLvl="1" animBg="1" rev="0" advAuto="0" spid="355" grpId="4"/>
      <p:bldP build="whole" bldLvl="1" animBg="1" rev="0" advAuto="0" spid="35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35 of 68</a:t>
            </a:r>
          </a:p>
        </p:txBody>
      </p:sp>
      <p:pic>
        <p:nvPicPr>
          <p:cNvPr id="358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el_verbo_ser.png" descr="el_verbo_s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1260475" y="5257800"/>
            <a:ext cx="6629400" cy="73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sz="2000"/>
              <a:t>Note that </a:t>
            </a:r>
            <a:r>
              <a:rPr b="1" sz="2000"/>
              <a:t>ellos </a:t>
            </a:r>
            <a:r>
              <a:rPr sz="2000"/>
              <a:t>also refers to a group of males and females. </a:t>
            </a:r>
          </a:p>
        </p:txBody>
      </p:sp>
      <p:pic>
        <p:nvPicPr>
          <p:cNvPr id="361" name="cap01_sl35.png" descr="cap01_sl3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4975" y="1755775"/>
            <a:ext cx="54483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cap01_sl35-1.png" descr="cap01_sl35-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5" y="2051050"/>
            <a:ext cx="939800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next slide.png" descr="next slid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  <p:bldP build="whole" bldLvl="1" animBg="1" rev="0" advAuto="0" spid="363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822325" y="2041606"/>
            <a:ext cx="8151525" cy="327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285750" indent="-285750">
              <a:lnSpc>
                <a:spcPct val="125000"/>
              </a:lnSpc>
            </a:pPr>
            <a:r>
              <a:rPr b="1" sz="2000">
                <a:solidFill>
                  <a:srgbClr val="DA0000"/>
                </a:solidFill>
              </a:rPr>
              <a:t>3. </a:t>
            </a:r>
            <a:r>
              <a:rPr sz="2000"/>
              <a:t>Unlike in English, there are several ways to express </a:t>
            </a:r>
            <a:r>
              <a:rPr i="1" sz="2000"/>
              <a:t>you </a:t>
            </a:r>
            <a:r>
              <a:rPr sz="2000"/>
              <a:t>in Spanish.  </a:t>
            </a:r>
            <a:br>
              <a:rPr sz="2000"/>
            </a:br>
            <a:r>
              <a:rPr sz="2000"/>
              <a:t>You use </a:t>
            </a:r>
            <a:r>
              <a:rPr b="1" sz="2000">
                <a:solidFill>
                  <a:srgbClr val="FF3300"/>
                </a:solidFill>
              </a:rPr>
              <a:t>___</a:t>
            </a:r>
            <a:r>
              <a:rPr b="1" sz="2000">
                <a:solidFill>
                  <a:srgbClr val="FF0000"/>
                </a:solidFill>
              </a:rPr>
              <a:t> </a:t>
            </a:r>
            <a:r>
              <a:rPr sz="2000"/>
              <a:t>when speaking to a friend or person the same age. </a:t>
            </a:r>
            <a:endParaRPr sz="2000"/>
          </a:p>
          <a:p>
            <a:pPr lvl="0" marL="285750" indent="-285750">
              <a:lnSpc>
                <a:spcPct val="125000"/>
              </a:lnSpc>
            </a:pPr>
            <a:endParaRPr sz="2000"/>
          </a:p>
          <a:p>
            <a:pPr lvl="0" marL="285750" indent="-285750">
              <a:lnSpc>
                <a:spcPct val="125000"/>
              </a:lnSpc>
            </a:pPr>
            <a:r>
              <a:rPr b="1" sz="2000"/>
              <a:t>     </a:t>
            </a:r>
            <a:endParaRPr b="1" sz="2000"/>
          </a:p>
          <a:p>
            <a:pPr lvl="0" marL="285750" indent="-285750">
              <a:lnSpc>
                <a:spcPct val="125000"/>
              </a:lnSpc>
            </a:pPr>
            <a:br>
              <a:rPr b="1" sz="2000"/>
            </a:br>
            <a:r>
              <a:rPr sz="2000"/>
              <a:t>You use </a:t>
            </a:r>
            <a:r>
              <a:rPr b="1" sz="2000">
                <a:solidFill>
                  <a:srgbClr val="FF3300"/>
                </a:solidFill>
              </a:rPr>
              <a:t>______</a:t>
            </a:r>
            <a:r>
              <a:rPr b="1" sz="2000"/>
              <a:t> </a:t>
            </a:r>
            <a:r>
              <a:rPr sz="2000"/>
              <a:t>when speaking to an adult or someone you do not </a:t>
            </a:r>
            <a:br>
              <a:rPr sz="2000"/>
            </a:br>
            <a:r>
              <a:rPr sz="2000"/>
              <a:t>know well. </a:t>
            </a:r>
            <a:r>
              <a:rPr b="1" sz="2000">
                <a:solidFill>
                  <a:srgbClr val="FF3300"/>
                </a:solidFill>
              </a:rPr>
              <a:t>______</a:t>
            </a:r>
            <a:r>
              <a:rPr b="1" sz="2000"/>
              <a:t>, </a:t>
            </a:r>
            <a:r>
              <a:rPr sz="2000"/>
              <a:t>often abbreviated </a:t>
            </a:r>
            <a:r>
              <a:rPr b="1" sz="2000">
                <a:solidFill>
                  <a:srgbClr val="FF3300"/>
                </a:solidFill>
              </a:rPr>
              <a:t>____</a:t>
            </a:r>
            <a:r>
              <a:rPr b="1" sz="2000"/>
              <a:t>, </a:t>
            </a:r>
            <a:r>
              <a:rPr sz="2000"/>
              <a:t>shows respect.</a:t>
            </a:r>
            <a:endParaRPr sz="2000"/>
          </a:p>
          <a:p>
            <a:pPr lvl="0" marL="285750" indent="-285750">
              <a:lnSpc>
                <a:spcPct val="125000"/>
              </a:lnSpc>
            </a:pPr>
            <a:endParaRPr sz="2000"/>
          </a:p>
          <a:p>
            <a:pPr lvl="0" marL="285750" indent="-285750">
              <a:lnSpc>
                <a:spcPct val="125000"/>
              </a:lnSpc>
            </a:pPr>
            <a:r>
              <a:rPr b="1" sz="2000"/>
              <a:t>     </a:t>
            </a:r>
            <a:r>
              <a:rPr sz="2000"/>
              <a:t> </a:t>
            </a:r>
          </a:p>
        </p:txBody>
      </p:sp>
      <p:sp>
        <p:nvSpPr>
          <p:cNvPr id="366" name="Shape 3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36 of 68</a:t>
            </a:r>
          </a:p>
        </p:txBody>
      </p:sp>
      <p:pic>
        <p:nvPicPr>
          <p:cNvPr id="36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el_verbo_ser.png" descr="el_verbo_s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2079625" y="2359025"/>
            <a:ext cx="34387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tú</a:t>
            </a:r>
          </a:p>
        </p:txBody>
      </p:sp>
      <p:sp>
        <p:nvSpPr>
          <p:cNvPr id="370" name="Shape 370"/>
          <p:cNvSpPr/>
          <p:nvPr/>
        </p:nvSpPr>
        <p:spPr>
          <a:xfrm>
            <a:off x="2085975" y="3887787"/>
            <a:ext cx="781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usted</a:t>
            </a:r>
          </a:p>
        </p:txBody>
      </p:sp>
      <p:sp>
        <p:nvSpPr>
          <p:cNvPr id="371" name="Shape 371"/>
          <p:cNvSpPr/>
          <p:nvPr/>
        </p:nvSpPr>
        <p:spPr>
          <a:xfrm>
            <a:off x="2374900" y="4268787"/>
            <a:ext cx="809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Usted</a:t>
            </a:r>
          </a:p>
        </p:txBody>
      </p:sp>
      <p:sp>
        <p:nvSpPr>
          <p:cNvPr id="372" name="Shape 372"/>
          <p:cNvSpPr/>
          <p:nvPr/>
        </p:nvSpPr>
        <p:spPr>
          <a:xfrm>
            <a:off x="5067300" y="4268787"/>
            <a:ext cx="51329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Ud.</a:t>
            </a:r>
          </a:p>
        </p:txBody>
      </p:sp>
      <p:sp>
        <p:nvSpPr>
          <p:cNvPr id="373" name="Shape 373"/>
          <p:cNvSpPr/>
          <p:nvPr/>
        </p:nvSpPr>
        <p:spPr>
          <a:xfrm>
            <a:off x="1285875" y="3125787"/>
            <a:ext cx="388673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José, (tú) eres de México, ¿no?</a:t>
            </a:r>
          </a:p>
        </p:txBody>
      </p:sp>
      <p:sp>
        <p:nvSpPr>
          <p:cNvPr id="374" name="Shape 374"/>
          <p:cNvSpPr/>
          <p:nvPr/>
        </p:nvSpPr>
        <p:spPr>
          <a:xfrm>
            <a:off x="1295400" y="5030787"/>
            <a:ext cx="486031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Señor López, usted es de México, ¿no?</a:t>
            </a:r>
          </a:p>
        </p:txBody>
      </p:sp>
      <p:pic>
        <p:nvPicPr>
          <p:cNvPr id="375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4"/>
      <p:bldP build="whole" bldLvl="1" animBg="1" rev="0" advAuto="0" spid="373" grpId="2"/>
      <p:bldP build="whole" bldLvl="1" animBg="1" rev="0" advAuto="0" spid="374" grpId="6"/>
      <p:bldP build="whole" bldLvl="1" animBg="1" rev="0" advAuto="0" spid="370" grpId="3"/>
      <p:bldP build="whole" bldLvl="1" animBg="1" rev="0" advAuto="0" spid="372" grpId="5"/>
      <p:bldP build="whole" bldLvl="1" animBg="1" rev="0" advAuto="0" spid="369" grpId="1"/>
      <p:bldP build="whole" bldLvl="1" animBg="1" rev="0" advAuto="0" spid="375" grpId="7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827087" y="2041606"/>
            <a:ext cx="8341158" cy="327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285750" indent="-28575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_______</a:t>
            </a:r>
            <a:r>
              <a:rPr b="1" sz="2000"/>
              <a:t> </a:t>
            </a:r>
            <a:r>
              <a:rPr sz="2000"/>
              <a:t>is a plural form. In the plural there is no distinction.  </a:t>
            </a:r>
            <a:endParaRPr sz="2000"/>
          </a:p>
          <a:p>
            <a:pPr lvl="0" marL="285750" indent="-285750">
              <a:lnSpc>
                <a:spcPct val="125000"/>
              </a:lnSpc>
            </a:pPr>
            <a:r>
              <a:rPr sz="2000"/>
              <a:t>You use </a:t>
            </a:r>
            <a:r>
              <a:rPr b="1" sz="2000">
                <a:solidFill>
                  <a:srgbClr val="FF3300"/>
                </a:solidFill>
              </a:rPr>
              <a:t>_____________</a:t>
            </a:r>
            <a:r>
              <a:rPr b="1" sz="2000"/>
              <a:t> </a:t>
            </a:r>
            <a:r>
              <a:rPr sz="2000"/>
              <a:t>when addressing two or more friends or adults.</a:t>
            </a:r>
            <a:endParaRPr sz="2000"/>
          </a:p>
          <a:p>
            <a:pPr lvl="0" marL="285750" indent="-285750">
              <a:lnSpc>
                <a:spcPct val="125000"/>
              </a:lnSpc>
            </a:pPr>
            <a:endParaRPr b="1" sz="2000"/>
          </a:p>
          <a:p>
            <a:pPr lvl="0" marL="285750" indent="-285750">
              <a:lnSpc>
                <a:spcPct val="125000"/>
              </a:lnSpc>
            </a:pPr>
            <a:r>
              <a:rPr b="1" sz="2000"/>
              <a:t>     </a:t>
            </a:r>
            <a:endParaRPr b="1" sz="2000"/>
          </a:p>
          <a:p>
            <a:pPr lvl="0" marL="285750" indent="-285750">
              <a:lnSpc>
                <a:spcPct val="125000"/>
              </a:lnSpc>
            </a:pPr>
            <a:endParaRPr sz="2000"/>
          </a:p>
          <a:p>
            <a:pPr lvl="0" marL="285750" indent="-285750">
              <a:lnSpc>
                <a:spcPct val="125000"/>
              </a:lnSpc>
            </a:pPr>
            <a:r>
              <a:rPr sz="2000"/>
              <a:t>However, </a:t>
            </a:r>
            <a:r>
              <a:rPr b="1" sz="2000">
                <a:solidFill>
                  <a:srgbClr val="FF3300"/>
                </a:solidFill>
              </a:rPr>
              <a:t>___________</a:t>
            </a:r>
            <a:r>
              <a:rPr b="1" sz="2000">
                <a:solidFill>
                  <a:srgbClr val="FF0000"/>
                </a:solidFill>
              </a:rPr>
              <a:t> </a:t>
            </a:r>
            <a:r>
              <a:rPr sz="2000"/>
              <a:t>is used in Spain as the plural of </a:t>
            </a:r>
            <a:r>
              <a:rPr b="1" sz="2000"/>
              <a:t>tú </a:t>
            </a:r>
            <a:r>
              <a:rPr sz="2000"/>
              <a:t>when </a:t>
            </a:r>
            <a:endParaRPr sz="2000"/>
          </a:p>
          <a:p>
            <a:pPr lvl="0" marL="285750" indent="-285750">
              <a:lnSpc>
                <a:spcPct val="125000"/>
              </a:lnSpc>
            </a:pPr>
            <a:r>
              <a:rPr sz="2000"/>
              <a:t>addressing two or more friends.</a:t>
            </a:r>
            <a:endParaRPr sz="2000"/>
          </a:p>
          <a:p>
            <a:pPr lvl="0" marL="285750" indent="-285750">
              <a:lnSpc>
                <a:spcPct val="125000"/>
              </a:lnSpc>
            </a:pPr>
            <a:endParaRPr b="1" sz="2000"/>
          </a:p>
          <a:p>
            <a:pPr lvl="0" marL="285750" indent="-285750">
              <a:lnSpc>
                <a:spcPct val="125000"/>
              </a:lnSpc>
            </a:pPr>
            <a:r>
              <a:rPr b="1" sz="2000"/>
              <a:t>     </a:t>
            </a:r>
          </a:p>
        </p:txBody>
      </p:sp>
      <p:sp>
        <p:nvSpPr>
          <p:cNvPr id="378" name="Shape 37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37 of 68</a:t>
            </a:r>
          </a:p>
        </p:txBody>
      </p:sp>
      <p:pic>
        <p:nvPicPr>
          <p:cNvPr id="379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el_verbo_ser.png" descr="el_verbo_s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" y="1076325"/>
            <a:ext cx="191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850900" y="1992312"/>
            <a:ext cx="109235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Ustedes</a:t>
            </a:r>
          </a:p>
        </p:txBody>
      </p:sp>
      <p:sp>
        <p:nvSpPr>
          <p:cNvPr id="382" name="Shape 382"/>
          <p:cNvSpPr/>
          <p:nvPr/>
        </p:nvSpPr>
        <p:spPr>
          <a:xfrm>
            <a:off x="1801812" y="2363787"/>
            <a:ext cx="18542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ustedes (Uds.)</a:t>
            </a:r>
          </a:p>
        </p:txBody>
      </p:sp>
      <p:sp>
        <p:nvSpPr>
          <p:cNvPr id="383" name="Shape 383"/>
          <p:cNvSpPr/>
          <p:nvPr/>
        </p:nvSpPr>
        <p:spPr>
          <a:xfrm>
            <a:off x="1946275" y="3887787"/>
            <a:ext cx="16285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vosotros(as)</a:t>
            </a:r>
          </a:p>
        </p:txBody>
      </p:sp>
      <p:sp>
        <p:nvSpPr>
          <p:cNvPr id="384" name="Shape 384"/>
          <p:cNvSpPr/>
          <p:nvPr/>
        </p:nvSpPr>
        <p:spPr>
          <a:xfrm>
            <a:off x="1146175" y="3125787"/>
            <a:ext cx="322333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¿Son ustedes de México?</a:t>
            </a:r>
          </a:p>
        </p:txBody>
      </p:sp>
      <p:sp>
        <p:nvSpPr>
          <p:cNvPr id="385" name="Shape 385"/>
          <p:cNvSpPr/>
          <p:nvPr/>
        </p:nvSpPr>
        <p:spPr>
          <a:xfrm>
            <a:off x="1144587" y="5030787"/>
            <a:ext cx="274336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Sois de España, ¿no?</a:t>
            </a:r>
          </a:p>
        </p:txBody>
      </p:sp>
      <p:pic>
        <p:nvPicPr>
          <p:cNvPr id="38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quickpass_02.png" descr="quickpass_0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12012" y="26511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3"/>
      <p:bldP build="whole" bldLvl="1" animBg="1" rev="0" advAuto="0" spid="381" grpId="1"/>
      <p:bldP build="whole" bldLvl="1" animBg="1" rev="0" advAuto="0" spid="382" grpId="2"/>
      <p:bldP build="whole" bldLvl="1" animBg="1" rev="0" advAuto="0" spid="383" grpId="4"/>
      <p:bldP build="whole" bldLvl="1" animBg="1" rev="0" advAuto="0" spid="385" grpId="5"/>
      <p:bldP build="whole" bldLvl="1" animBg="1" rev="0" advAuto="0" spid="386" grpId="6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38 of 68</a:t>
            </a:r>
          </a:p>
        </p:txBody>
      </p:sp>
      <p:pic>
        <p:nvPicPr>
          <p:cNvPr id="390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39 of 68</a:t>
            </a:r>
          </a:p>
        </p:txBody>
      </p:sp>
      <p:pic>
        <p:nvPicPr>
          <p:cNvPr id="394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como_es.png" descr="como_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 of 68</a:t>
            </a:r>
          </a:p>
        </p:txBody>
      </p:sp>
      <p:pic>
        <p:nvPicPr>
          <p:cNvPr id="36" name="cap01_sl04.png" descr="cap01_sl0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1200" y="1981200"/>
            <a:ext cx="51308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cap01_sl04b.png" descr="cap01_sl04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95975" y="2219325"/>
            <a:ext cx="8763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cap01_sl04a.png" descr="cap01_sl04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33625" y="4514850"/>
            <a:ext cx="825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1"/>
      <p:bldP build="whole" bldLvl="1" animBg="1" rev="0" advAuto="0" spid="37" grpId="2"/>
      <p:bldP build="whole" bldLvl="1" animBg="1" rev="0" advAuto="0" spid="39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40 of 68</a:t>
            </a:r>
          </a:p>
        </p:txBody>
      </p:sp>
      <p:pic>
        <p:nvPicPr>
          <p:cNvPr id="39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slide 40 titletext1a.png" descr="slide 40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7900" y="1377950"/>
            <a:ext cx="46482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slide 40 pic1b.png" descr="slide 40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9925" y="2282825"/>
            <a:ext cx="52705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slide 40 text1.png" descr="slide 40 text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41625" y="2582862"/>
            <a:ext cx="162560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slide 40 text2.png" descr="slide 40 text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87887" y="4576762"/>
            <a:ext cx="1638301" cy="52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3"/>
      <p:bldP build="whole" bldLvl="1" animBg="1" rev="0" advAuto="0" spid="403" grpId="2"/>
      <p:bldP build="whole" bldLvl="1" animBg="1" rev="0" advAuto="0" spid="40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41 of 68</a:t>
            </a:r>
          </a:p>
        </p:txBody>
      </p:sp>
      <p:pic>
        <p:nvPicPr>
          <p:cNvPr id="406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slide 40 titletext1a.png" descr="slide 40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1377950"/>
            <a:ext cx="46482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slide 41 pic1b.png" descr="slide 41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5025" y="2282825"/>
            <a:ext cx="24003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slide 41 text1.png" descr="slide 41 text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06775" y="2349500"/>
            <a:ext cx="20701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slide 41 text2.png" descr="slide 41 text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11700" y="2965450"/>
            <a:ext cx="9271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slide 41 text3.png" descr="slide 41 text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11537" y="4992687"/>
            <a:ext cx="2322513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6" grpId="4"/>
      <p:bldP build="whole" bldLvl="1" animBg="1" rev="0" advAuto="0" spid="412" grpId="3"/>
      <p:bldP build="whole" bldLvl="1" animBg="1" rev="0" advAuto="0" spid="410" grpId="1"/>
      <p:bldP build="whole" bldLvl="1" animBg="1" rev="0" advAuto="0" spid="411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42 of 68</a:t>
            </a:r>
          </a:p>
        </p:txBody>
      </p:sp>
      <p:pic>
        <p:nvPicPr>
          <p:cNvPr id="415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slide 40 titletext1a.png" descr="slide 40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1377950"/>
            <a:ext cx="46482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slide 42 pic1b.png" descr="slide 42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32075" y="2282825"/>
            <a:ext cx="38608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slide 42 text1.png" descr="slide 42 text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83000" y="2441575"/>
            <a:ext cx="1498600" cy="66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slide 42 text2.png" descr="slide 42 text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94300" y="3089275"/>
            <a:ext cx="10287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slide 42 text3.png" descr="slide 42 text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43487" y="5056187"/>
            <a:ext cx="13843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2"/>
      <p:bldP build="whole" bldLvl="1" animBg="1" rev="0" advAuto="0" spid="419" grpId="1"/>
      <p:bldP build="whole" bldLvl="1" animBg="1" rev="0" advAuto="0" spid="421" grpId="3"/>
      <p:bldP build="whole" bldLvl="1" animBg="1" rev="0" advAuto="0" spid="415" grpId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43 of 68</a:t>
            </a:r>
          </a:p>
        </p:txBody>
      </p:sp>
      <p:pic>
        <p:nvPicPr>
          <p:cNvPr id="424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slide 40 titletext1a.png" descr="slide 40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1377950"/>
            <a:ext cx="46482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slide 43 pic1b.png" descr="slide 43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68625" y="2282825"/>
            <a:ext cx="31877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slide 43 text1.png" descr="slide 43 text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6412" y="2354262"/>
            <a:ext cx="5969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slide 43 text2.png" descr="slide 43 text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45112" y="2378075"/>
            <a:ext cx="762001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2"/>
      <p:bldP build="whole" bldLvl="1" animBg="1" rev="0" advAuto="0" spid="428" grpId="1"/>
      <p:bldP build="whole" bldLvl="1" animBg="1" rev="0" advAuto="0" spid="424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44 of 68</a:t>
            </a:r>
          </a:p>
        </p:txBody>
      </p:sp>
      <p:pic>
        <p:nvPicPr>
          <p:cNvPr id="43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slide 40 titletext1a.png" descr="slide 40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1377950"/>
            <a:ext cx="46482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slide 44 pic1b.png" descr="slide 44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5125" y="2282825"/>
            <a:ext cx="33401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slide 44 text1.png" descr="slide 44 text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70300" y="2549525"/>
            <a:ext cx="711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slide 44 text2.png" descr="slide 44 text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53025" y="2549525"/>
            <a:ext cx="7366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3"/>
      <p:bldP build="whole" bldLvl="1" animBg="1" rev="0" advAuto="0" spid="437" grpId="2"/>
      <p:bldP build="whole" bldLvl="1" animBg="1" rev="0" advAuto="0" spid="43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45 of 68</a:t>
            </a:r>
          </a:p>
        </p:txBody>
      </p:sp>
      <p:pic>
        <p:nvPicPr>
          <p:cNvPr id="440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slide 40 titletext1a.png" descr="slide 40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900" y="1377950"/>
            <a:ext cx="46482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conversacion1.png" descr="conversacion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slide 45 pic1b.png" descr="slide 45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33675" y="2282825"/>
            <a:ext cx="3683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slide 45 text1.png" descr="slide 45 text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09875" y="2359025"/>
            <a:ext cx="17653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slide 45 text2.png" descr="slide 45 text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10137" y="2374900"/>
            <a:ext cx="1117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slide 45 text3.png" descr="slide 45 text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18062" y="4341812"/>
            <a:ext cx="15240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quickpass_conv_1.png" descr="C:\Users\Britta\Desktop\quicklpass\quickpass_conv_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18337" y="25082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1"/>
      <p:bldP build="whole" bldLvl="1" animBg="1" rev="0" advAuto="0" spid="446" grpId="3"/>
      <p:bldP build="whole" bldLvl="1" animBg="1" rev="0" advAuto="0" spid="445" grpId="2"/>
      <p:bldP build="whole" bldLvl="1" animBg="1" rev="0" advAuto="0" spid="440" grpId="4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46 of 68</a:t>
            </a:r>
          </a:p>
        </p:txBody>
      </p:sp>
      <p:pic>
        <p:nvPicPr>
          <p:cNvPr id="450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47 of 68</a:t>
            </a:r>
          </a:p>
        </p:txBody>
      </p:sp>
      <p:pic>
        <p:nvPicPr>
          <p:cNvPr id="454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48 of 68</a:t>
            </a:r>
          </a:p>
        </p:txBody>
      </p:sp>
      <p:pic>
        <p:nvPicPr>
          <p:cNvPr id="45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49 of 68</a:t>
            </a:r>
          </a:p>
        </p:txBody>
      </p:sp>
      <p:pic>
        <p:nvPicPr>
          <p:cNvPr id="46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ap01_sl05a.png" descr="cap01_sl05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1530350"/>
            <a:ext cx="3479800" cy="467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como_es.png" descr="como_e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 of 68</a:t>
            </a:r>
          </a:p>
        </p:txBody>
      </p:sp>
      <p:pic>
        <p:nvPicPr>
          <p:cNvPr id="45" name="cap01_sl05b.png" descr="cap01_sl05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5700" y="1530350"/>
            <a:ext cx="3517900" cy="467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cap01_sl05b-2.png" descr="cap01_sl05b-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77100" y="1743075"/>
            <a:ext cx="457200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cap01_sl05a-1.png" descr="cap01_sl05a-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38275" y="5534025"/>
            <a:ext cx="406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cap01_sl05a-2.png" descr="cap01_sl05a-2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33650" y="5810250"/>
            <a:ext cx="3683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cap01_sl05b-1.png" descr="cap01_sl05b-1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10200" y="1809750"/>
            <a:ext cx="12954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next slide.png" descr="next slide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2"/>
      <p:bldP build="whole" bldLvl="1" animBg="1" rev="0" advAuto="0" spid="46" grpId="4"/>
      <p:bldP build="whole" bldLvl="1" animBg="1" rev="0" advAuto="0" spid="47" grpId="1"/>
      <p:bldP build="whole" bldLvl="1" animBg="1" rev="0" advAuto="0" spid="50" grpId="5"/>
      <p:bldP build="whole" bldLvl="1" animBg="1" rev="0" advAuto="0" spid="49" grpId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50 of 68</a:t>
            </a:r>
          </a:p>
        </p:txBody>
      </p:sp>
      <p:pic>
        <p:nvPicPr>
          <p:cNvPr id="466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51 of 68</a:t>
            </a:r>
          </a:p>
        </p:txBody>
      </p:sp>
      <p:pic>
        <p:nvPicPr>
          <p:cNvPr id="470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amigos-latinos.png" descr="amigos-latin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720725"/>
            <a:ext cx="2946400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Shape 472"/>
          <p:cNvSpPr/>
          <p:nvPr/>
        </p:nvSpPr>
        <p:spPr>
          <a:xfrm>
            <a:off x="4937125" y="2039647"/>
            <a:ext cx="4312008" cy="271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228600" indent="-228600"/>
            <a:r>
              <a:rPr b="1" sz="2000">
                <a:solidFill>
                  <a:srgbClr val="0000FF"/>
                </a:solidFill>
              </a:rPr>
              <a:t>Mexicanoamericanos </a:t>
            </a:r>
            <a:endParaRPr b="1" sz="2000">
              <a:solidFill>
                <a:srgbClr val="0000FF"/>
              </a:solidFill>
            </a:endParaRPr>
          </a:p>
          <a:p>
            <a:pPr lvl="0" marL="228600" indent="-228600"/>
            <a:r>
              <a:rPr sz="2000"/>
              <a:t>¡Hola, amigos! Somos Francisco </a:t>
            </a:r>
            <a:endParaRPr sz="2000"/>
          </a:p>
          <a:p>
            <a:pPr lvl="0" marL="228600" indent="-228600"/>
            <a:r>
              <a:rPr sz="2000"/>
              <a:t>Chávez y Guadalupe Garza. Somos </a:t>
            </a:r>
            <a:endParaRPr sz="2000"/>
          </a:p>
          <a:p>
            <a:pPr lvl="0" marL="228600" indent="-228600"/>
            <a:r>
              <a:rPr sz="2000"/>
              <a:t>alumnos en una escuela secundaria </a:t>
            </a:r>
            <a:endParaRPr sz="2000"/>
          </a:p>
          <a:p>
            <a:pPr lvl="0" marL="228600" indent="-228600"/>
            <a:r>
              <a:rPr sz="2000"/>
              <a:t>en Norteamérica. Somos alumnos </a:t>
            </a:r>
            <a:endParaRPr sz="2000"/>
          </a:p>
          <a:p>
            <a:pPr lvl="0" marL="228600" indent="-228600"/>
            <a:r>
              <a:rPr sz="2000"/>
              <a:t>en una escuela secundaria </a:t>
            </a:r>
            <a:endParaRPr sz="2000"/>
          </a:p>
          <a:p>
            <a:pPr lvl="0" marL="228600" indent="-228600"/>
            <a:r>
              <a:rPr sz="2000"/>
              <a:t>norteamericana pero para nosotros </a:t>
            </a:r>
            <a:endParaRPr sz="2000"/>
          </a:p>
          <a:p>
            <a:pPr lvl="0" marL="228600" indent="-228600"/>
            <a:r>
              <a:rPr sz="2000"/>
              <a:t>el español no es una lengua </a:t>
            </a:r>
            <a:endParaRPr sz="2000"/>
          </a:p>
          <a:p>
            <a:pPr lvl="0" marL="228600" indent="-228600"/>
            <a:r>
              <a:rPr sz="2000"/>
              <a:t>extranjera¹. ¿Por qué? </a:t>
            </a:r>
          </a:p>
        </p:txBody>
      </p:sp>
      <p:sp>
        <p:nvSpPr>
          <p:cNvPr id="473" name="Shape 473"/>
          <p:cNvSpPr/>
          <p:nvPr/>
        </p:nvSpPr>
        <p:spPr>
          <a:xfrm>
            <a:off x="5164137" y="5075237"/>
            <a:ext cx="227684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¹</a:t>
            </a:r>
            <a:r>
              <a:t>extranjera      </a:t>
            </a:r>
            <a:r>
              <a:rPr i="1"/>
              <a:t>foreign</a:t>
            </a:r>
          </a:p>
        </p:txBody>
      </p:sp>
      <p:pic>
        <p:nvPicPr>
          <p:cNvPr id="474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cap01_sl44-45.png" descr="cap01_sl44-4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375" y="1758950"/>
            <a:ext cx="3302000" cy="374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Shape 476"/>
          <p:cNvSpPr/>
          <p:nvPr/>
        </p:nvSpPr>
        <p:spPr>
          <a:xfrm>
            <a:off x="1306209" y="5530938"/>
            <a:ext cx="245488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pPr lvl="0"/>
            <a:r>
              <a:t>Guadalupe y Francisco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3"/>
      <p:bldP build="whole" bldLvl="1" animBg="1" rev="0" advAuto="0" spid="473" grpId="2"/>
      <p:bldP build="whole" bldLvl="1" animBg="1" rev="0" advAuto="0" spid="47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52 of 68</a:t>
            </a:r>
          </a:p>
        </p:txBody>
      </p:sp>
      <p:pic>
        <p:nvPicPr>
          <p:cNvPr id="479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amigos-latinos.png" descr="amigos-latin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720725"/>
            <a:ext cx="2946400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/>
        </p:nvSpPr>
        <p:spPr>
          <a:xfrm>
            <a:off x="1306209" y="5530938"/>
            <a:ext cx="245488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pPr lvl="0"/>
            <a:r>
              <a:t>Guadalupe y Francisco</a:t>
            </a:r>
          </a:p>
        </p:txBody>
      </p:sp>
      <p:sp>
        <p:nvSpPr>
          <p:cNvPr id="482" name="Shape 482"/>
          <p:cNvSpPr/>
          <p:nvPr/>
        </p:nvSpPr>
        <p:spPr>
          <a:xfrm>
            <a:off x="4938712" y="2020597"/>
            <a:ext cx="4184512" cy="271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228600" indent="-228600"/>
            <a:r>
              <a:rPr b="1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lvl="0" marL="228600" indent="-228600"/>
            <a:r>
              <a:rPr sz="2000"/>
              <a:t>Porque nosotros somos de </a:t>
            </a:r>
            <a:endParaRPr sz="2000"/>
          </a:p>
          <a:p>
            <a:pPr lvl="0" marL="228600" indent="-228600"/>
            <a:r>
              <a:rPr sz="2000"/>
              <a:t>ascendencia² mexicana. Somos </a:t>
            </a:r>
            <a:endParaRPr sz="2000"/>
          </a:p>
          <a:p>
            <a:pPr lvl="0" marL="228600" indent="-228600"/>
            <a:r>
              <a:rPr sz="2000"/>
              <a:t>mexicanoamericanos. Somos el </a:t>
            </a:r>
            <a:endParaRPr sz="2000"/>
          </a:p>
          <a:p>
            <a:pPr lvl="0" marL="228600" indent="-228600"/>
            <a:r>
              <a:rPr sz="2000"/>
              <a:t>grupo número uno—el grupo </a:t>
            </a:r>
            <a:endParaRPr sz="2000"/>
          </a:p>
          <a:p>
            <a:pPr lvl="0" marL="228600" indent="-228600"/>
            <a:r>
              <a:rPr sz="2000"/>
              <a:t>mayoritario—de hispanohablantes³ </a:t>
            </a:r>
            <a:endParaRPr sz="2000"/>
          </a:p>
          <a:p>
            <a:pPr lvl="0" marL="228600" indent="-228600"/>
            <a:r>
              <a:rPr sz="2000"/>
              <a:t>en Estados Unidos.</a:t>
            </a:r>
            <a:endParaRPr sz="2000"/>
          </a:p>
          <a:p>
            <a:pPr lvl="0" marL="228600" indent="-228600"/>
            <a:br>
              <a:rPr sz="2000"/>
            </a:br>
          </a:p>
        </p:txBody>
      </p:sp>
      <p:sp>
        <p:nvSpPr>
          <p:cNvPr id="483" name="Shape 483"/>
          <p:cNvSpPr/>
          <p:nvPr/>
        </p:nvSpPr>
        <p:spPr>
          <a:xfrm>
            <a:off x="5068887" y="4489450"/>
            <a:ext cx="417072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²ascendencia              </a:t>
            </a:r>
            <a:r>
              <a:rPr i="1"/>
              <a:t>background</a:t>
            </a:r>
            <a:br>
              <a:rPr i="1"/>
            </a:br>
            <a:r>
              <a:t>³hispanohablantes      </a:t>
            </a:r>
            <a:r>
              <a:rPr i="1"/>
              <a:t>Spanish speakers</a:t>
            </a:r>
          </a:p>
        </p:txBody>
      </p:sp>
      <p:pic>
        <p:nvPicPr>
          <p:cNvPr id="484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cap01_sl44-45.png" descr="cap01_sl44-4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375" y="1758950"/>
            <a:ext cx="3302000" cy="374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1"/>
      <p:bldP build="whole" bldLvl="1" animBg="1" rev="0" advAuto="0" spid="483" grpId="2"/>
      <p:bldP build="whole" bldLvl="1" animBg="1" rev="0" advAuto="0" spid="484" grpId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53 of 68</a:t>
            </a:r>
          </a:p>
        </p:txBody>
      </p:sp>
      <p:pic>
        <p:nvPicPr>
          <p:cNvPr id="488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amigos-latinos.png" descr="amigos-latino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720725"/>
            <a:ext cx="2946400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/>
          <p:nvPr/>
        </p:nvSpPr>
        <p:spPr>
          <a:xfrm>
            <a:off x="1124038" y="5511888"/>
            <a:ext cx="176829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/>
          </a:lstStyle>
          <a:p>
            <a:pPr lvl="0"/>
            <a:r>
              <a:t>Marisa y Ramón</a:t>
            </a:r>
          </a:p>
        </p:txBody>
      </p:sp>
      <p:sp>
        <p:nvSpPr>
          <p:cNvPr id="491" name="Shape 491"/>
          <p:cNvSpPr/>
          <p:nvPr/>
        </p:nvSpPr>
        <p:spPr>
          <a:xfrm>
            <a:off x="3827462" y="2053934"/>
            <a:ext cx="5638067" cy="3004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342900" indent="-342900"/>
            <a:r>
              <a:rPr b="1" sz="2000">
                <a:solidFill>
                  <a:srgbClr val="0000FF"/>
                </a:solidFill>
              </a:rPr>
              <a:t>Cubanoamericanos </a:t>
            </a:r>
            <a:endParaRPr b="1" sz="2000">
              <a:solidFill>
                <a:srgbClr val="0000FF"/>
              </a:solidFill>
            </a:endParaRPr>
          </a:p>
          <a:p>
            <a:pPr lvl="0" marL="342900" indent="-342900"/>
            <a:r>
              <a:rPr sz="2000"/>
              <a:t>Somos Ramón Ugarte y Marisa Dávila. Somos </a:t>
            </a:r>
            <a:endParaRPr sz="2000"/>
          </a:p>
          <a:p>
            <a:pPr lvl="0" marL="342900" indent="-342900"/>
            <a:r>
              <a:rPr sz="2000"/>
              <a:t>de Miami en la Florida. Como muchas personas </a:t>
            </a:r>
            <a:endParaRPr sz="2000"/>
          </a:p>
          <a:p>
            <a:pPr lvl="0" marL="342900" indent="-342900"/>
            <a:r>
              <a:rPr sz="2000"/>
              <a:t>en Miami, somos de ascendencia cubana. </a:t>
            </a:r>
            <a:endParaRPr sz="2000"/>
          </a:p>
          <a:p>
            <a:pPr lvl="0" marL="342900" indent="-342900"/>
            <a:r>
              <a:rPr sz="2000"/>
              <a:t>Somos cubanoamericanos.</a:t>
            </a:r>
            <a:endParaRPr sz="2000"/>
          </a:p>
          <a:p>
            <a:pPr lvl="0" marL="342900" indent="-342900"/>
            <a:endParaRPr sz="2000"/>
          </a:p>
          <a:p>
            <a:pPr lvl="0" marL="342900" indent="-342900"/>
            <a:r>
              <a:rPr sz="2000"/>
              <a:t>El español es una lengua importante en todas </a:t>
            </a:r>
            <a:endParaRPr sz="2000"/>
          </a:p>
          <a:p>
            <a:pPr lvl="0" marL="342900" indent="-342900"/>
            <a:r>
              <a:rPr sz="2000"/>
              <a:t>partes de Estados Unidos. En Estados Unidos </a:t>
            </a:r>
            <a:endParaRPr sz="2000"/>
          </a:p>
          <a:p>
            <a:pPr lvl="0" marL="342900" indent="-342900"/>
            <a:r>
              <a:rPr sz="2000"/>
              <a:t>hay</a:t>
            </a:r>
            <a:r>
              <a:rPr baseline="30000" sz="2000"/>
              <a:t>4</a:t>
            </a:r>
            <a:r>
              <a:rPr sz="2000"/>
              <a:t> más de cuarenta y cuatro millones de </a:t>
            </a:r>
            <a:endParaRPr sz="2000"/>
          </a:p>
          <a:p>
            <a:pPr lvl="0" marL="342900" indent="-342900"/>
            <a:r>
              <a:rPr sz="2000"/>
              <a:t>hispanohablantes.</a:t>
            </a:r>
          </a:p>
        </p:txBody>
      </p:sp>
      <p:pic>
        <p:nvPicPr>
          <p:cNvPr id="492" name="cap01_sl46.png" descr="cap01_sl4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025" y="1758950"/>
            <a:ext cx="3238500" cy="3721100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/>
          <p:nvPr/>
        </p:nvSpPr>
        <p:spPr>
          <a:xfrm>
            <a:off x="4279900" y="5256212"/>
            <a:ext cx="198052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aseline="30000"/>
              <a:t>4</a:t>
            </a:r>
            <a:r>
              <a:t>hay       </a:t>
            </a:r>
            <a:r>
              <a:rPr i="1"/>
              <a:t>there are</a:t>
            </a:r>
            <a:r>
              <a:rPr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94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1"/>
      <p:bldP build="whole" bldLvl="1" animBg="1" rev="0" advAuto="0" spid="494" grpId="3"/>
      <p:bldP build="whole" bldLvl="1" animBg="1" rev="0" advAuto="0" spid="493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54 of 68</a:t>
            </a:r>
          </a:p>
        </p:txBody>
      </p:sp>
      <p:pic>
        <p:nvPicPr>
          <p:cNvPr id="497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55 of 68</a:t>
            </a:r>
          </a:p>
        </p:txBody>
      </p:sp>
      <p:pic>
        <p:nvPicPr>
          <p:cNvPr id="50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355600" y="4887206"/>
            <a:ext cx="4030663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t>Don Quijote montado a caballo y </a:t>
            </a:r>
          </a:p>
          <a:p>
            <a:pPr lvl="0" algn="ctr"/>
            <a:r>
              <a:t>Sancho Panza montado en un asno</a:t>
            </a:r>
          </a:p>
        </p:txBody>
      </p:sp>
      <p:sp>
        <p:nvSpPr>
          <p:cNvPr id="504" name="Shape 504"/>
          <p:cNvSpPr/>
          <p:nvPr/>
        </p:nvSpPr>
        <p:spPr>
          <a:xfrm>
            <a:off x="4575175" y="1990434"/>
            <a:ext cx="4359275" cy="2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342900" indent="-342900"/>
            <a:r>
              <a:rPr b="1" sz="2000">
                <a:solidFill>
                  <a:srgbClr val="0000FF"/>
                </a:solidFill>
              </a:rPr>
              <a:t>Una descripción</a:t>
            </a:r>
            <a:endParaRPr b="1" sz="2000">
              <a:solidFill>
                <a:srgbClr val="0000FF"/>
              </a:solidFill>
            </a:endParaRPr>
          </a:p>
          <a:p>
            <a:pPr lvl="0" marL="342900" indent="-342900"/>
            <a:r>
              <a:rPr sz="2000"/>
              <a:t>Una novela famosa de la literatura</a:t>
            </a:r>
            <a:endParaRPr sz="2000"/>
          </a:p>
          <a:p>
            <a:pPr lvl="0" marL="342900" indent="-342900"/>
            <a:r>
              <a:rPr sz="2000"/>
              <a:t>española es </a:t>
            </a:r>
            <a:r>
              <a:rPr i="1" sz="2000"/>
              <a:t>El Quijote</a:t>
            </a:r>
            <a:r>
              <a:rPr sz="2000"/>
              <a:t>. El autor es</a:t>
            </a:r>
            <a:endParaRPr sz="2000"/>
          </a:p>
          <a:p>
            <a:pPr lvl="0" marL="342900" indent="-342900"/>
            <a:r>
              <a:rPr sz="2000"/>
              <a:t>Miguel de Cervantes Saavedra. </a:t>
            </a:r>
            <a:endParaRPr sz="2000"/>
          </a:p>
          <a:p>
            <a:pPr lvl="0" marL="342900" indent="-342900"/>
            <a:r>
              <a:rPr sz="2000"/>
              <a:t>    </a:t>
            </a:r>
            <a:r>
              <a:rPr i="1" sz="2000"/>
              <a:t>El Quijote</a:t>
            </a:r>
            <a:r>
              <a:rPr sz="2000"/>
              <a:t> es la historia del famoso </a:t>
            </a:r>
            <a:endParaRPr sz="2000"/>
          </a:p>
          <a:p>
            <a:pPr lvl="0" marL="342900" indent="-342900"/>
            <a:r>
              <a:rPr sz="2000"/>
              <a:t>caballero andante</a:t>
            </a:r>
            <a:r>
              <a:rPr baseline="30000" sz="2000"/>
              <a:t>1</a:t>
            </a:r>
            <a:r>
              <a:rPr sz="2000"/>
              <a:t> don Quijote de la </a:t>
            </a:r>
            <a:endParaRPr sz="2000"/>
          </a:p>
          <a:p>
            <a:pPr lvl="0" marL="342900" indent="-342900"/>
            <a:r>
              <a:rPr sz="2000"/>
              <a:t>Mancha. La Mancha es una región de </a:t>
            </a:r>
            <a:endParaRPr sz="2000"/>
          </a:p>
          <a:p>
            <a:pPr lvl="0" marL="342900" indent="-342900"/>
            <a:r>
              <a:rPr sz="2000"/>
              <a:t>España. </a:t>
            </a:r>
          </a:p>
        </p:txBody>
      </p:sp>
      <p:sp>
        <p:nvSpPr>
          <p:cNvPr id="505" name="Shape 505"/>
          <p:cNvSpPr/>
          <p:nvPr/>
        </p:nvSpPr>
        <p:spPr>
          <a:xfrm>
            <a:off x="4575175" y="4757737"/>
            <a:ext cx="359468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aseline="30000"/>
              <a:t>1</a:t>
            </a:r>
            <a:r>
              <a:t>caballero andante    </a:t>
            </a:r>
            <a:r>
              <a:rPr i="1"/>
              <a:t>knight errant</a:t>
            </a:r>
            <a:r>
              <a:t> </a:t>
            </a:r>
          </a:p>
        </p:txBody>
      </p:sp>
      <p:pic>
        <p:nvPicPr>
          <p:cNvPr id="506" name="slide 55 pic1a.png" descr="slide 55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025" y="1893887"/>
            <a:ext cx="4114800" cy="297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slide 55 titletext1a.png" descr="slide 55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6137" y="631825"/>
            <a:ext cx="2806701" cy="88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5" grpId="2"/>
      <p:bldP build="whole" bldLvl="1" animBg="1" rev="0" advAuto="0" spid="501" grpId="3"/>
      <p:bldP build="whole" bldLvl="1" animBg="1" rev="0" advAuto="0" spid="50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56 of 68</a:t>
            </a:r>
          </a:p>
        </p:txBody>
      </p:sp>
      <p:pic>
        <p:nvPicPr>
          <p:cNvPr id="510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>
            <a:off x="238125" y="4434769"/>
            <a:ext cx="314166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t>Unos molinos de viento </a:t>
            </a:r>
          </a:p>
          <a:p>
            <a:pPr lvl="0" algn="ctr"/>
            <a:r>
              <a:t>en La Mancha </a:t>
            </a:r>
          </a:p>
        </p:txBody>
      </p:sp>
      <p:sp>
        <p:nvSpPr>
          <p:cNvPr id="513" name="Shape 513"/>
          <p:cNvSpPr/>
          <p:nvPr/>
        </p:nvSpPr>
        <p:spPr>
          <a:xfrm>
            <a:off x="3700462" y="1041109"/>
            <a:ext cx="5233988" cy="4172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342900" indent="-342900"/>
            <a:r>
              <a:rPr sz="2000"/>
              <a:t>Don Quijote es alto y flaco</a:t>
            </a:r>
            <a:r>
              <a:rPr baseline="30000" sz="2000"/>
              <a:t>2</a:t>
            </a:r>
            <a:r>
              <a:rPr sz="2000"/>
              <a:t>. Sancho Panza </a:t>
            </a:r>
            <a:endParaRPr sz="2000"/>
          </a:p>
          <a:p>
            <a:pPr lvl="0" marL="342900" indent="-342900"/>
            <a:r>
              <a:rPr sz="2000"/>
              <a:t>es el compañero de don Quijote. Pero don </a:t>
            </a:r>
            <a:endParaRPr sz="2000"/>
          </a:p>
          <a:p>
            <a:pPr lvl="0" marL="342900" indent="-342900"/>
            <a:r>
              <a:rPr sz="2000"/>
              <a:t>Quijote y Sancho Panza son dos personajes </a:t>
            </a:r>
            <a:endParaRPr sz="2000"/>
          </a:p>
          <a:p>
            <a:pPr lvl="0" marL="342900" indent="-342900"/>
            <a:r>
              <a:rPr sz="2000"/>
              <a:t>muy diferentes. Sancho, ¿es alto y flaco como</a:t>
            </a:r>
            <a:endParaRPr sz="2000"/>
          </a:p>
          <a:p>
            <a:pPr lvl="0" marL="342900" indent="-342900"/>
            <a:r>
              <a:rPr sz="2000"/>
              <a:t>don Quijote? No, de ninguna manera. Él es bajo</a:t>
            </a:r>
            <a:endParaRPr sz="2000"/>
          </a:p>
          <a:p>
            <a:pPr lvl="0" marL="342900" indent="-342900"/>
            <a:r>
              <a:rPr sz="2000"/>
              <a:t>y gordo</a:t>
            </a:r>
            <a:r>
              <a:rPr baseline="30000" sz="2000"/>
              <a:t>3</a:t>
            </a:r>
            <a:r>
              <a:rPr sz="2000"/>
              <a:t>. Sancho Panza es una persona graciosa.</a:t>
            </a:r>
            <a:endParaRPr sz="2000"/>
          </a:p>
          <a:p>
            <a:pPr lvl="0" marL="342900" indent="-342900"/>
            <a:r>
              <a:rPr sz="2000"/>
              <a:t>Él es cómico pero don Quijote, no. Él es muy</a:t>
            </a:r>
            <a:endParaRPr sz="2000"/>
          </a:p>
          <a:p>
            <a:pPr lvl="0" marL="342900" indent="-342900"/>
            <a:r>
              <a:rPr sz="2000"/>
              <a:t>serio y es una persona honesta y generosa. Pero</a:t>
            </a:r>
            <a:endParaRPr sz="2000"/>
          </a:p>
          <a:p>
            <a:pPr lvl="0" marL="342900" indent="-342900"/>
            <a:r>
              <a:rPr sz="2000"/>
              <a:t>según</a:t>
            </a:r>
            <a:r>
              <a:rPr baseline="30000" sz="2000"/>
              <a:t>4</a:t>
            </a:r>
            <a:r>
              <a:rPr sz="2000"/>
              <a:t> Sancho Panza, don Quijote es tonto</a:t>
            </a:r>
            <a:r>
              <a:rPr baseline="30000" sz="2000"/>
              <a:t>5</a:t>
            </a:r>
            <a:r>
              <a:rPr sz="2000"/>
              <a:t>. </a:t>
            </a:r>
            <a:endParaRPr sz="2000"/>
          </a:p>
          <a:p>
            <a:pPr lvl="0" marL="342900" indent="-342900"/>
            <a:r>
              <a:rPr sz="2000"/>
              <a:t>Y según don Quijote, Sancho es perezoso.</a:t>
            </a:r>
          </a:p>
        </p:txBody>
      </p:sp>
      <p:sp>
        <p:nvSpPr>
          <p:cNvPr id="514" name="Shape 514"/>
          <p:cNvSpPr/>
          <p:nvPr/>
        </p:nvSpPr>
        <p:spPr>
          <a:xfrm>
            <a:off x="3946525" y="4760912"/>
            <a:ext cx="13579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aseline="30000"/>
              <a:t>2</a:t>
            </a:r>
            <a:r>
              <a:t>flaco    </a:t>
            </a:r>
            <a:r>
              <a:rPr i="1"/>
              <a:t>thin</a:t>
            </a:r>
            <a:r>
              <a:t> </a:t>
            </a:r>
          </a:p>
        </p:txBody>
      </p:sp>
      <p:pic>
        <p:nvPicPr>
          <p:cNvPr id="515" name="slide 55 titletext1a.png" descr="slide 55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6137" y="631825"/>
            <a:ext cx="2806701" cy="889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hape 516"/>
          <p:cNvSpPr/>
          <p:nvPr/>
        </p:nvSpPr>
        <p:spPr>
          <a:xfrm>
            <a:off x="3948112" y="5256212"/>
            <a:ext cx="14088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aseline="30000"/>
              <a:t>3</a:t>
            </a:r>
            <a:r>
              <a:t>gordo     </a:t>
            </a:r>
            <a:r>
              <a:rPr i="1"/>
              <a:t>fat</a:t>
            </a:r>
            <a:r>
              <a:t> </a:t>
            </a:r>
          </a:p>
        </p:txBody>
      </p:sp>
      <p:sp>
        <p:nvSpPr>
          <p:cNvPr id="517" name="Shape 517"/>
          <p:cNvSpPr/>
          <p:nvPr/>
        </p:nvSpPr>
        <p:spPr>
          <a:xfrm>
            <a:off x="3937000" y="5767387"/>
            <a:ext cx="23746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aseline="30000"/>
              <a:t>4</a:t>
            </a:r>
            <a:r>
              <a:t>según    </a:t>
            </a:r>
            <a:r>
              <a:rPr i="1"/>
              <a:t>according to</a:t>
            </a:r>
            <a:r>
              <a:t> </a:t>
            </a:r>
          </a:p>
        </p:txBody>
      </p:sp>
      <p:sp>
        <p:nvSpPr>
          <p:cNvPr id="518" name="Shape 518"/>
          <p:cNvSpPr/>
          <p:nvPr/>
        </p:nvSpPr>
        <p:spPr>
          <a:xfrm>
            <a:off x="6423025" y="4762500"/>
            <a:ext cx="234887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aseline="30000"/>
              <a:t>5</a:t>
            </a:r>
            <a:r>
              <a:t>tonto    </a:t>
            </a:r>
            <a:r>
              <a:rPr i="1"/>
              <a:t>foolish, crazy</a:t>
            </a:r>
            <a:r>
              <a:t> </a:t>
            </a:r>
          </a:p>
        </p:txBody>
      </p:sp>
      <p:pic>
        <p:nvPicPr>
          <p:cNvPr id="519" name="slide 56 pic1a.png" descr="slide 56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7025" y="1882775"/>
            <a:ext cx="30226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3"/>
      <p:bldP build="whole" bldLvl="1" animBg="1" rev="0" advAuto="0" spid="513" grpId="1"/>
      <p:bldP build="whole" bldLvl="1" animBg="1" rev="0" advAuto="0" spid="514" grpId="2"/>
      <p:bldP build="whole" bldLvl="1" animBg="1" rev="0" advAuto="0" spid="517" grpId="4"/>
      <p:bldP build="whole" bldLvl="1" animBg="1" rev="0" advAuto="0" spid="518" grpId="5"/>
      <p:bldP build="whole" bldLvl="1" animBg="1" rev="0" advAuto="0" spid="510" grpId="6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57 of 68</a:t>
            </a:r>
          </a:p>
        </p:txBody>
      </p:sp>
      <p:pic>
        <p:nvPicPr>
          <p:cNvPr id="52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7938"/>
            <a:ext cx="9142413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2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58 of 68</a:t>
            </a:r>
          </a:p>
        </p:txBody>
      </p:sp>
      <p:pic>
        <p:nvPicPr>
          <p:cNvPr id="526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vocab-id_person-thing.png" descr="vocab-id_person-thi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350" y="1657350"/>
            <a:ext cx="3019425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2625725" y="2265993"/>
            <a:ext cx="2136513" cy="291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muchacho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muchacha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joven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joven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amigo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amiga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alumno          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alumna</a:t>
            </a:r>
          </a:p>
        </p:txBody>
      </p:sp>
      <p:sp>
        <p:nvSpPr>
          <p:cNvPr id="530" name="Shape 530"/>
          <p:cNvSpPr/>
          <p:nvPr/>
        </p:nvSpPr>
        <p:spPr>
          <a:xfrm>
            <a:off x="4489450" y="2211387"/>
            <a:ext cx="55571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boy</a:t>
            </a:r>
          </a:p>
        </p:txBody>
      </p:sp>
      <p:sp>
        <p:nvSpPr>
          <p:cNvPr id="531" name="Shape 531"/>
          <p:cNvSpPr/>
          <p:nvPr/>
        </p:nvSpPr>
        <p:spPr>
          <a:xfrm>
            <a:off x="4489450" y="2593975"/>
            <a:ext cx="49927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girl</a:t>
            </a:r>
          </a:p>
        </p:txBody>
      </p:sp>
      <p:sp>
        <p:nvSpPr>
          <p:cNvPr id="532" name="Shape 532"/>
          <p:cNvSpPr/>
          <p:nvPr/>
        </p:nvSpPr>
        <p:spPr>
          <a:xfrm>
            <a:off x="4489450" y="2973387"/>
            <a:ext cx="260209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young person (male)</a:t>
            </a:r>
          </a:p>
        </p:txBody>
      </p:sp>
      <p:sp>
        <p:nvSpPr>
          <p:cNvPr id="533" name="Shape 533"/>
          <p:cNvSpPr/>
          <p:nvPr/>
        </p:nvSpPr>
        <p:spPr>
          <a:xfrm>
            <a:off x="4489449" y="3354387"/>
            <a:ext cx="282794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young person (female)</a:t>
            </a:r>
          </a:p>
        </p:txBody>
      </p:sp>
      <p:sp>
        <p:nvSpPr>
          <p:cNvPr id="534" name="Shape 534"/>
          <p:cNvSpPr/>
          <p:nvPr/>
        </p:nvSpPr>
        <p:spPr>
          <a:xfrm>
            <a:off x="4489450" y="3735387"/>
            <a:ext cx="16283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friend (male)</a:t>
            </a:r>
          </a:p>
        </p:txBody>
      </p:sp>
      <p:sp>
        <p:nvSpPr>
          <p:cNvPr id="535" name="Shape 535"/>
          <p:cNvSpPr/>
          <p:nvPr/>
        </p:nvSpPr>
        <p:spPr>
          <a:xfrm>
            <a:off x="4483100" y="4116387"/>
            <a:ext cx="18542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friend (female)</a:t>
            </a:r>
          </a:p>
        </p:txBody>
      </p:sp>
      <p:sp>
        <p:nvSpPr>
          <p:cNvPr id="536" name="Shape 536"/>
          <p:cNvSpPr/>
          <p:nvPr/>
        </p:nvSpPr>
        <p:spPr>
          <a:xfrm>
            <a:off x="4489450" y="4440237"/>
            <a:ext cx="1839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student (male)</a:t>
            </a:r>
          </a:p>
        </p:txBody>
      </p:sp>
      <p:sp>
        <p:nvSpPr>
          <p:cNvPr id="537" name="Shape 537"/>
          <p:cNvSpPr/>
          <p:nvPr/>
        </p:nvSpPr>
        <p:spPr>
          <a:xfrm>
            <a:off x="4486275" y="4878387"/>
            <a:ext cx="206581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student (female)</a:t>
            </a:r>
          </a:p>
        </p:txBody>
      </p:sp>
      <p:pic>
        <p:nvPicPr>
          <p:cNvPr id="538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8"/>
      <p:bldP build="whole" bldLvl="1" animBg="1" rev="0" advAuto="0" spid="536" grpId="7"/>
      <p:bldP build="whole" bldLvl="1" animBg="1" rev="0" advAuto="0" spid="538" grpId="9"/>
      <p:bldP build="whole" bldLvl="1" animBg="1" rev="0" advAuto="0" spid="535" grpId="6"/>
      <p:bldP build="whole" bldLvl="1" animBg="1" rev="0" advAuto="0" spid="532" grpId="3"/>
      <p:bldP build="whole" bldLvl="1" animBg="1" rev="0" advAuto="0" spid="533" grpId="4"/>
      <p:bldP build="whole" bldLvl="1" animBg="1" rev="0" advAuto="0" spid="530" grpId="1"/>
      <p:bldP build="whole" bldLvl="1" animBg="1" rev="0" advAuto="0" spid="534" grpId="5"/>
      <p:bldP build="whole" bldLvl="1" animBg="1" rev="0" advAuto="0" spid="531" grpId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59 of 68</a:t>
            </a:r>
          </a:p>
        </p:txBody>
      </p:sp>
      <p:pic>
        <p:nvPicPr>
          <p:cNvPr id="541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vocab-id_person-thing.png" descr="vocab-id_person-thi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350" y="1657350"/>
            <a:ext cx="3019425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2614612" y="2239064"/>
            <a:ext cx="2024272" cy="182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escuela        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clase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curso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profesor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profesora</a:t>
            </a:r>
          </a:p>
        </p:txBody>
      </p:sp>
      <p:sp>
        <p:nvSpPr>
          <p:cNvPr id="545" name="Shape 545"/>
          <p:cNvSpPr/>
          <p:nvPr/>
        </p:nvSpPr>
        <p:spPr>
          <a:xfrm>
            <a:off x="4489450" y="2220912"/>
            <a:ext cx="92269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school</a:t>
            </a:r>
          </a:p>
        </p:txBody>
      </p:sp>
      <p:sp>
        <p:nvSpPr>
          <p:cNvPr id="546" name="Shape 546"/>
          <p:cNvSpPr/>
          <p:nvPr/>
        </p:nvSpPr>
        <p:spPr>
          <a:xfrm>
            <a:off x="4489450" y="2603500"/>
            <a:ext cx="7397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class</a:t>
            </a:r>
          </a:p>
        </p:txBody>
      </p:sp>
      <p:sp>
        <p:nvSpPr>
          <p:cNvPr id="547" name="Shape 547"/>
          <p:cNvSpPr/>
          <p:nvPr/>
        </p:nvSpPr>
        <p:spPr>
          <a:xfrm>
            <a:off x="4489450" y="2982912"/>
            <a:ext cx="93708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course</a:t>
            </a:r>
          </a:p>
        </p:txBody>
      </p:sp>
      <p:sp>
        <p:nvSpPr>
          <p:cNvPr id="548" name="Shape 548"/>
          <p:cNvSpPr/>
          <p:nvPr/>
        </p:nvSpPr>
        <p:spPr>
          <a:xfrm>
            <a:off x="4489450" y="3363912"/>
            <a:ext cx="182645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teacher (male)</a:t>
            </a:r>
          </a:p>
        </p:txBody>
      </p:sp>
      <p:sp>
        <p:nvSpPr>
          <p:cNvPr id="549" name="Shape 549"/>
          <p:cNvSpPr/>
          <p:nvPr/>
        </p:nvSpPr>
        <p:spPr>
          <a:xfrm>
            <a:off x="4489450" y="3744912"/>
            <a:ext cx="20523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teacher (female)</a:t>
            </a:r>
          </a:p>
        </p:txBody>
      </p:sp>
      <p:pic>
        <p:nvPicPr>
          <p:cNvPr id="550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0" grpId="6"/>
      <p:bldP build="whole" bldLvl="1" animBg="1" rev="0" advAuto="0" spid="548" grpId="4"/>
      <p:bldP build="whole" bldLvl="1" animBg="1" rev="0" advAuto="0" spid="546" grpId="2"/>
      <p:bldP build="whole" bldLvl="1" animBg="1" rev="0" advAuto="0" spid="547" grpId="3"/>
      <p:bldP build="whole" bldLvl="1" animBg="1" rev="0" advAuto="0" spid="545" grpId="1"/>
      <p:bldP build="whole" bldLvl="1" animBg="1" rev="0" advAuto="0" spid="549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como_es.png" descr="como_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 of 68</a:t>
            </a:r>
          </a:p>
        </p:txBody>
      </p:sp>
      <p:pic>
        <p:nvPicPr>
          <p:cNvPr id="55" name="cap01_sl06.png" descr="cap01_sl0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" y="1727200"/>
            <a:ext cx="48133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026150" y="1878012"/>
            <a:ext cx="2636838" cy="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/>
            <a:r>
              <a:rPr b="1" sz="2100"/>
              <a:t>Roberto es un </a:t>
            </a:r>
            <a:endParaRPr b="1" sz="2100"/>
          </a:p>
          <a:p>
            <a:pPr lvl="0" marL="342900" indent="-342900"/>
            <a:r>
              <a:rPr b="1" sz="2100"/>
              <a:t>amigo de Julia. </a:t>
            </a:r>
          </a:p>
        </p:txBody>
      </p:sp>
      <p:sp>
        <p:nvSpPr>
          <p:cNvPr id="57" name="Shape 57"/>
          <p:cNvSpPr/>
          <p:nvPr/>
        </p:nvSpPr>
        <p:spPr>
          <a:xfrm>
            <a:off x="6026150" y="2844800"/>
            <a:ext cx="2565400" cy="69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100"/>
              <a:t>Roberto es un </a:t>
            </a:r>
            <a:endParaRPr b="1" sz="2100"/>
          </a:p>
          <a:p>
            <a:pPr lvl="0"/>
            <a:r>
              <a:rPr b="1" sz="2100"/>
              <a:t>amigo bueno.</a:t>
            </a:r>
          </a:p>
        </p:txBody>
      </p:sp>
      <p:sp>
        <p:nvSpPr>
          <p:cNvPr id="58" name="Shape 58"/>
          <p:cNvSpPr/>
          <p:nvPr/>
        </p:nvSpPr>
        <p:spPr>
          <a:xfrm>
            <a:off x="6026150" y="3811587"/>
            <a:ext cx="2590800" cy="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100"/>
              <a:t>Julia es una </a:t>
            </a:r>
            <a:endParaRPr b="1" sz="2100"/>
          </a:p>
          <a:p>
            <a:pPr lvl="0"/>
            <a:r>
              <a:rPr b="1" sz="2100"/>
              <a:t>amiga de Roberto.</a:t>
            </a:r>
          </a:p>
        </p:txBody>
      </p:sp>
      <p:sp>
        <p:nvSpPr>
          <p:cNvPr id="59" name="Shape 59"/>
          <p:cNvSpPr/>
          <p:nvPr/>
        </p:nvSpPr>
        <p:spPr>
          <a:xfrm>
            <a:off x="6026150" y="4765675"/>
            <a:ext cx="1808520" cy="69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100"/>
              <a:t>Julia es una </a:t>
            </a:r>
            <a:endParaRPr b="1" sz="2100"/>
          </a:p>
          <a:p>
            <a:pPr lvl="0"/>
            <a:r>
              <a:rPr b="1" sz="2100"/>
              <a:t>amiga buena.</a:t>
            </a:r>
          </a:p>
        </p:txBody>
      </p:sp>
      <p:pic>
        <p:nvPicPr>
          <p:cNvPr id="60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  <p:bldP build="whole" bldLvl="1" animBg="1" rev="0" advAuto="0" spid="59" grpId="4"/>
      <p:bldP build="whole" bldLvl="1" animBg="1" rev="0" advAuto="0" spid="57" grpId="2"/>
      <p:bldP build="whole" bldLvl="1" animBg="1" rev="0" advAuto="0" spid="60" grpId="5"/>
      <p:bldP build="whole" bldLvl="1" animBg="1" rev="0" advAuto="0" spid="58" grpId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60 of 68</a:t>
            </a:r>
          </a:p>
        </p:txBody>
      </p:sp>
      <p:pic>
        <p:nvPicPr>
          <p:cNvPr id="553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Shape 555"/>
          <p:cNvSpPr/>
          <p:nvPr/>
        </p:nvSpPr>
        <p:spPr>
          <a:xfrm>
            <a:off x="2619374" y="2283945"/>
            <a:ext cx="1501265" cy="364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guapo(a)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bonito(a)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feo(a)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moreno(a)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rubio(a)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pelirrojo(a)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alto(a)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bajo(a)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bueno(a)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malo(a)</a:t>
            </a:r>
          </a:p>
        </p:txBody>
      </p:sp>
      <p:sp>
        <p:nvSpPr>
          <p:cNvPr id="556" name="Shape 556"/>
          <p:cNvSpPr/>
          <p:nvPr/>
        </p:nvSpPr>
        <p:spPr>
          <a:xfrm>
            <a:off x="4470400" y="2211387"/>
            <a:ext cx="2982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attractive, good-looking</a:t>
            </a:r>
          </a:p>
        </p:txBody>
      </p:sp>
      <p:sp>
        <p:nvSpPr>
          <p:cNvPr id="557" name="Shape 557"/>
          <p:cNvSpPr/>
          <p:nvPr/>
        </p:nvSpPr>
        <p:spPr>
          <a:xfrm>
            <a:off x="4470400" y="3355975"/>
            <a:ext cx="264463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dark-haired, brunette</a:t>
            </a:r>
          </a:p>
        </p:txBody>
      </p:sp>
      <p:sp>
        <p:nvSpPr>
          <p:cNvPr id="558" name="Shape 558"/>
          <p:cNvSpPr/>
          <p:nvPr/>
        </p:nvSpPr>
        <p:spPr>
          <a:xfrm>
            <a:off x="4470400" y="3735387"/>
            <a:ext cx="93658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blonde</a:t>
            </a:r>
          </a:p>
        </p:txBody>
      </p:sp>
      <p:sp>
        <p:nvSpPr>
          <p:cNvPr id="559" name="Shape 559"/>
          <p:cNvSpPr/>
          <p:nvPr/>
        </p:nvSpPr>
        <p:spPr>
          <a:xfrm>
            <a:off x="4470400" y="4116387"/>
            <a:ext cx="14732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red-headed</a:t>
            </a:r>
          </a:p>
        </p:txBody>
      </p:sp>
      <p:sp>
        <p:nvSpPr>
          <p:cNvPr id="560" name="Shape 560"/>
          <p:cNvSpPr/>
          <p:nvPr/>
        </p:nvSpPr>
        <p:spPr>
          <a:xfrm>
            <a:off x="4470400" y="4497387"/>
            <a:ext cx="471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tall</a:t>
            </a:r>
          </a:p>
        </p:txBody>
      </p:sp>
      <p:sp>
        <p:nvSpPr>
          <p:cNvPr id="561" name="Shape 561"/>
          <p:cNvSpPr/>
          <p:nvPr/>
        </p:nvSpPr>
        <p:spPr>
          <a:xfrm>
            <a:off x="4479925" y="2592387"/>
            <a:ext cx="809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pretty</a:t>
            </a:r>
          </a:p>
        </p:txBody>
      </p:sp>
      <p:sp>
        <p:nvSpPr>
          <p:cNvPr id="562" name="Shape 562"/>
          <p:cNvSpPr/>
          <p:nvPr/>
        </p:nvSpPr>
        <p:spPr>
          <a:xfrm>
            <a:off x="4470400" y="2973387"/>
            <a:ext cx="62627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ugly</a:t>
            </a:r>
          </a:p>
        </p:txBody>
      </p:sp>
      <p:sp>
        <p:nvSpPr>
          <p:cNvPr id="563" name="Shape 563"/>
          <p:cNvSpPr/>
          <p:nvPr/>
        </p:nvSpPr>
        <p:spPr>
          <a:xfrm>
            <a:off x="4470400" y="4878387"/>
            <a:ext cx="73914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short</a:t>
            </a:r>
          </a:p>
        </p:txBody>
      </p:sp>
      <p:sp>
        <p:nvSpPr>
          <p:cNvPr id="564" name="Shape 564"/>
          <p:cNvSpPr/>
          <p:nvPr/>
        </p:nvSpPr>
        <p:spPr>
          <a:xfrm>
            <a:off x="4470400" y="5259387"/>
            <a:ext cx="72475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good</a:t>
            </a:r>
          </a:p>
        </p:txBody>
      </p:sp>
      <p:sp>
        <p:nvSpPr>
          <p:cNvPr id="565" name="Shape 565"/>
          <p:cNvSpPr/>
          <p:nvPr/>
        </p:nvSpPr>
        <p:spPr>
          <a:xfrm>
            <a:off x="4470400" y="5640387"/>
            <a:ext cx="55571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bad</a:t>
            </a:r>
          </a:p>
        </p:txBody>
      </p:sp>
      <p:pic>
        <p:nvPicPr>
          <p:cNvPr id="56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vocab-desc-person.png" descr="vocab-desc-person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875" y="1673225"/>
            <a:ext cx="2066925" cy="323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9" grpId="6"/>
      <p:bldP build="whole" bldLvl="1" animBg="1" rev="0" advAuto="0" spid="563" grpId="8"/>
      <p:bldP build="whole" bldLvl="1" animBg="1" rev="0" advAuto="0" spid="564" grpId="9"/>
      <p:bldP build="whole" bldLvl="1" animBg="1" rev="0" advAuto="0" spid="560" grpId="7"/>
      <p:bldP build="whole" bldLvl="1" animBg="1" rev="0" advAuto="0" spid="556" grpId="1"/>
      <p:bldP build="whole" bldLvl="1" animBg="1" rev="0" advAuto="0" spid="565" grpId="10"/>
      <p:bldP build="whole" bldLvl="1" animBg="1" rev="0" advAuto="0" spid="566" grpId="11"/>
      <p:bldP build="whole" bldLvl="1" animBg="1" rev="0" advAuto="0" spid="562" grpId="3"/>
      <p:bldP build="whole" bldLvl="1" animBg="1" rev="0" advAuto="0" spid="561" grpId="2"/>
      <p:bldP build="whole" bldLvl="1" animBg="1" rev="0" advAuto="0" spid="558" grpId="5"/>
      <p:bldP build="whole" bldLvl="1" animBg="1" rev="0" advAuto="0" spid="557" grpId="4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61 of 68</a:t>
            </a:r>
          </a:p>
        </p:txBody>
      </p:sp>
      <p:pic>
        <p:nvPicPr>
          <p:cNvPr id="570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/>
          <p:cNvSpPr/>
          <p:nvPr/>
        </p:nvSpPr>
        <p:spPr>
          <a:xfrm>
            <a:off x="2627312" y="2274969"/>
            <a:ext cx="1741374" cy="327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cómico(a)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gracioso(a)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serio(a)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ambicioso(a)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perezoso(a)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simpático(a)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antipático(a)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inteligente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joven</a:t>
            </a:r>
          </a:p>
        </p:txBody>
      </p:sp>
      <p:sp>
        <p:nvSpPr>
          <p:cNvPr id="573" name="Shape 573"/>
          <p:cNvSpPr/>
          <p:nvPr/>
        </p:nvSpPr>
        <p:spPr>
          <a:xfrm>
            <a:off x="4489450" y="2211387"/>
            <a:ext cx="18636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funny, comical</a:t>
            </a:r>
          </a:p>
        </p:txBody>
      </p:sp>
      <p:sp>
        <p:nvSpPr>
          <p:cNvPr id="574" name="Shape 574"/>
          <p:cNvSpPr/>
          <p:nvPr/>
        </p:nvSpPr>
        <p:spPr>
          <a:xfrm>
            <a:off x="4489450" y="3355975"/>
            <a:ext cx="171284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hard-working</a:t>
            </a:r>
          </a:p>
        </p:txBody>
      </p:sp>
      <p:sp>
        <p:nvSpPr>
          <p:cNvPr id="575" name="Shape 575"/>
          <p:cNvSpPr/>
          <p:nvPr/>
        </p:nvSpPr>
        <p:spPr>
          <a:xfrm>
            <a:off x="4489450" y="3735387"/>
            <a:ext cx="5842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lazy</a:t>
            </a:r>
          </a:p>
        </p:txBody>
      </p:sp>
      <p:sp>
        <p:nvSpPr>
          <p:cNvPr id="576" name="Shape 576"/>
          <p:cNvSpPr/>
          <p:nvPr/>
        </p:nvSpPr>
        <p:spPr>
          <a:xfrm>
            <a:off x="4489450" y="4116387"/>
            <a:ext cx="6123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nice</a:t>
            </a:r>
          </a:p>
        </p:txBody>
      </p:sp>
      <p:sp>
        <p:nvSpPr>
          <p:cNvPr id="577" name="Shape 577"/>
          <p:cNvSpPr/>
          <p:nvPr/>
        </p:nvSpPr>
        <p:spPr>
          <a:xfrm>
            <a:off x="4489450" y="4497387"/>
            <a:ext cx="255980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unpleasant, not nice</a:t>
            </a:r>
          </a:p>
        </p:txBody>
      </p:sp>
      <p:sp>
        <p:nvSpPr>
          <p:cNvPr id="578" name="Shape 578"/>
          <p:cNvSpPr/>
          <p:nvPr/>
        </p:nvSpPr>
        <p:spPr>
          <a:xfrm>
            <a:off x="4498975" y="2592387"/>
            <a:ext cx="79544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funny</a:t>
            </a:r>
          </a:p>
        </p:txBody>
      </p:sp>
      <p:sp>
        <p:nvSpPr>
          <p:cNvPr id="579" name="Shape 579"/>
          <p:cNvSpPr/>
          <p:nvPr/>
        </p:nvSpPr>
        <p:spPr>
          <a:xfrm>
            <a:off x="4489450" y="2911475"/>
            <a:ext cx="10076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serious</a:t>
            </a:r>
          </a:p>
        </p:txBody>
      </p:sp>
      <p:sp>
        <p:nvSpPr>
          <p:cNvPr id="580" name="Shape 580"/>
          <p:cNvSpPr/>
          <p:nvPr/>
        </p:nvSpPr>
        <p:spPr>
          <a:xfrm>
            <a:off x="4489450" y="4878387"/>
            <a:ext cx="130357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intelligent</a:t>
            </a:r>
          </a:p>
        </p:txBody>
      </p:sp>
      <p:sp>
        <p:nvSpPr>
          <p:cNvPr id="581" name="Shape 581"/>
          <p:cNvSpPr/>
          <p:nvPr/>
        </p:nvSpPr>
        <p:spPr>
          <a:xfrm>
            <a:off x="4489450" y="5259387"/>
            <a:ext cx="86601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young</a:t>
            </a:r>
          </a:p>
        </p:txBody>
      </p:sp>
      <p:pic>
        <p:nvPicPr>
          <p:cNvPr id="582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vocab-desc-person.png" descr="vocab-desc-person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9875" y="1673225"/>
            <a:ext cx="2066925" cy="323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9"/>
      <p:bldP build="whole" bldLvl="1" animBg="1" rev="0" advAuto="0" spid="574" grpId="4"/>
      <p:bldP build="whole" bldLvl="1" animBg="1" rev="0" advAuto="0" spid="578" grpId="2"/>
      <p:bldP build="whole" bldLvl="1" animBg="1" rev="0" advAuto="0" spid="575" grpId="5"/>
      <p:bldP build="whole" bldLvl="1" animBg="1" rev="0" advAuto="0" spid="579" grpId="3"/>
      <p:bldP build="whole" bldLvl="1" animBg="1" rev="0" advAuto="0" spid="573" grpId="1"/>
      <p:bldP build="whole" bldLvl="1" animBg="1" rev="0" advAuto="0" spid="582" grpId="10"/>
      <p:bldP build="whole" bldLvl="1" animBg="1" rev="0" advAuto="0" spid="577" grpId="7"/>
      <p:bldP build="whole" bldLvl="1" animBg="1" rev="0" advAuto="0" spid="580" grpId="8"/>
      <p:bldP build="whole" bldLvl="1" animBg="1" rev="0" advAuto="0" spid="576" grpId="6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62 of 68</a:t>
            </a:r>
          </a:p>
        </p:txBody>
      </p:sp>
      <p:pic>
        <p:nvPicPr>
          <p:cNvPr id="586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Shape 588"/>
          <p:cNvSpPr/>
          <p:nvPr/>
        </p:nvSpPr>
        <p:spPr>
          <a:xfrm>
            <a:off x="2206625" y="2239064"/>
            <a:ext cx="3876675" cy="182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¿quién?                              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¿quiénes?                           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¿cómo?                              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¿de dónde?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¿de qué nacionalidad?</a:t>
            </a:r>
          </a:p>
        </p:txBody>
      </p:sp>
      <p:sp>
        <p:nvSpPr>
          <p:cNvPr id="589" name="Shape 589"/>
          <p:cNvSpPr/>
          <p:nvPr/>
        </p:nvSpPr>
        <p:spPr>
          <a:xfrm>
            <a:off x="4956175" y="2211387"/>
            <a:ext cx="76717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who?</a:t>
            </a:r>
          </a:p>
        </p:txBody>
      </p:sp>
      <p:sp>
        <p:nvSpPr>
          <p:cNvPr id="590" name="Shape 590"/>
          <p:cNvSpPr/>
          <p:nvPr/>
        </p:nvSpPr>
        <p:spPr>
          <a:xfrm>
            <a:off x="4956175" y="3355975"/>
            <a:ext cx="16283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from where?</a:t>
            </a:r>
          </a:p>
        </p:txBody>
      </p:sp>
      <p:sp>
        <p:nvSpPr>
          <p:cNvPr id="591" name="Shape 591"/>
          <p:cNvSpPr/>
          <p:nvPr/>
        </p:nvSpPr>
        <p:spPr>
          <a:xfrm>
            <a:off x="4956175" y="3735387"/>
            <a:ext cx="2178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what nationality?</a:t>
            </a:r>
          </a:p>
        </p:txBody>
      </p:sp>
      <p:sp>
        <p:nvSpPr>
          <p:cNvPr id="592" name="Shape 592"/>
          <p:cNvSpPr/>
          <p:nvPr/>
        </p:nvSpPr>
        <p:spPr>
          <a:xfrm>
            <a:off x="4965700" y="2592387"/>
            <a:ext cx="76717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who?</a:t>
            </a:r>
          </a:p>
        </p:txBody>
      </p:sp>
      <p:sp>
        <p:nvSpPr>
          <p:cNvPr id="593" name="Shape 593"/>
          <p:cNvSpPr/>
          <p:nvPr/>
        </p:nvSpPr>
        <p:spPr>
          <a:xfrm>
            <a:off x="4956175" y="2911475"/>
            <a:ext cx="76717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how?</a:t>
            </a:r>
          </a:p>
        </p:txBody>
      </p:sp>
      <p:pic>
        <p:nvPicPr>
          <p:cNvPr id="594" name="vocab-find-out info.png" descr="vocab-find-out inf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987" y="1695450"/>
            <a:ext cx="2466976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2" grpId="2"/>
      <p:bldP build="whole" bldLvl="1" animBg="1" rev="0" advAuto="0" spid="593" grpId="3"/>
      <p:bldP build="whole" bldLvl="1" animBg="1" rev="0" advAuto="0" spid="589" grpId="1"/>
      <p:bldP build="whole" bldLvl="1" animBg="1" rev="0" advAuto="0" spid="590" grpId="4"/>
      <p:bldP build="whole" bldLvl="1" animBg="1" rev="0" advAuto="0" spid="591" grpId="5"/>
      <p:bldP build="whole" bldLvl="1" animBg="1" rev="0" advAuto="0" spid="595" grpId="6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63 of 68</a:t>
            </a:r>
          </a:p>
        </p:txBody>
      </p:sp>
      <p:pic>
        <p:nvPicPr>
          <p:cNvPr id="598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2206625" y="2248040"/>
            <a:ext cx="2057400" cy="219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argentino(a)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chileno(a)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colombiano(a)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cubano(a)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dominicano(a)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ecuatoriano(a)</a:t>
            </a:r>
          </a:p>
        </p:txBody>
      </p:sp>
      <p:sp>
        <p:nvSpPr>
          <p:cNvPr id="601" name="Shape 601"/>
          <p:cNvSpPr/>
          <p:nvPr/>
        </p:nvSpPr>
        <p:spPr>
          <a:xfrm>
            <a:off x="4956175" y="2211387"/>
            <a:ext cx="12895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Argentine</a:t>
            </a:r>
          </a:p>
        </p:txBody>
      </p:sp>
      <p:sp>
        <p:nvSpPr>
          <p:cNvPr id="602" name="Shape 602"/>
          <p:cNvSpPr/>
          <p:nvPr/>
        </p:nvSpPr>
        <p:spPr>
          <a:xfrm>
            <a:off x="4956175" y="3355975"/>
            <a:ext cx="89429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Cuban</a:t>
            </a:r>
          </a:p>
        </p:txBody>
      </p:sp>
      <p:sp>
        <p:nvSpPr>
          <p:cNvPr id="603" name="Shape 603"/>
          <p:cNvSpPr/>
          <p:nvPr/>
        </p:nvSpPr>
        <p:spPr>
          <a:xfrm>
            <a:off x="4956175" y="3735387"/>
            <a:ext cx="140254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Dominican</a:t>
            </a:r>
          </a:p>
        </p:txBody>
      </p:sp>
      <p:sp>
        <p:nvSpPr>
          <p:cNvPr id="604" name="Shape 604"/>
          <p:cNvSpPr/>
          <p:nvPr/>
        </p:nvSpPr>
        <p:spPr>
          <a:xfrm>
            <a:off x="4965700" y="2592387"/>
            <a:ext cx="102154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Chilean</a:t>
            </a:r>
          </a:p>
        </p:txBody>
      </p:sp>
      <p:sp>
        <p:nvSpPr>
          <p:cNvPr id="605" name="Shape 605"/>
          <p:cNvSpPr/>
          <p:nvPr/>
        </p:nvSpPr>
        <p:spPr>
          <a:xfrm>
            <a:off x="4956175" y="2911475"/>
            <a:ext cx="141643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Colombian</a:t>
            </a:r>
          </a:p>
        </p:txBody>
      </p:sp>
      <p:sp>
        <p:nvSpPr>
          <p:cNvPr id="606" name="Shape 606"/>
          <p:cNvSpPr/>
          <p:nvPr/>
        </p:nvSpPr>
        <p:spPr>
          <a:xfrm>
            <a:off x="4965700" y="4116387"/>
            <a:ext cx="141680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Ecuadoran</a:t>
            </a:r>
          </a:p>
        </p:txBody>
      </p:sp>
      <p:pic>
        <p:nvPicPr>
          <p:cNvPr id="607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vocab-id-nationalities.png" descr="vocab-id-nationalitie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8450" y="1692275"/>
            <a:ext cx="2495550" cy="28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6" grpId="6"/>
      <p:bldP build="whole" bldLvl="1" animBg="1" rev="0" advAuto="0" spid="607" grpId="7"/>
      <p:bldP build="whole" bldLvl="1" animBg="1" rev="0" advAuto="0" spid="605" grpId="3"/>
      <p:bldP build="whole" bldLvl="1" animBg="1" rev="0" advAuto="0" spid="603" grpId="5"/>
      <p:bldP build="whole" bldLvl="1" animBg="1" rev="0" advAuto="0" spid="601" grpId="1"/>
      <p:bldP build="whole" bldLvl="1" animBg="1" rev="0" advAuto="0" spid="602" grpId="4"/>
      <p:bldP build="whole" bldLvl="1" animBg="1" rev="0" advAuto="0" spid="604" grpId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64 of 68</a:t>
            </a:r>
          </a:p>
        </p:txBody>
      </p:sp>
      <p:pic>
        <p:nvPicPr>
          <p:cNvPr id="611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Shape 613"/>
          <p:cNvSpPr/>
          <p:nvPr/>
        </p:nvSpPr>
        <p:spPr>
          <a:xfrm>
            <a:off x="2206625" y="2248040"/>
            <a:ext cx="2352675" cy="219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guatemalteco(a)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mexicano(a)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norteamericano(a)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peruano(a)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puertorriqueño(a)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venezolano(a)</a:t>
            </a:r>
          </a:p>
        </p:txBody>
      </p:sp>
      <p:sp>
        <p:nvSpPr>
          <p:cNvPr id="614" name="Shape 614"/>
          <p:cNvSpPr/>
          <p:nvPr/>
        </p:nvSpPr>
        <p:spPr>
          <a:xfrm>
            <a:off x="4956175" y="2211387"/>
            <a:ext cx="15580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Guatemalan</a:t>
            </a:r>
          </a:p>
        </p:txBody>
      </p:sp>
      <p:sp>
        <p:nvSpPr>
          <p:cNvPr id="615" name="Shape 615"/>
          <p:cNvSpPr/>
          <p:nvPr/>
        </p:nvSpPr>
        <p:spPr>
          <a:xfrm>
            <a:off x="4956175" y="3355975"/>
            <a:ext cx="11770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Peruvian</a:t>
            </a:r>
          </a:p>
        </p:txBody>
      </p:sp>
      <p:sp>
        <p:nvSpPr>
          <p:cNvPr id="616" name="Shape 616"/>
          <p:cNvSpPr/>
          <p:nvPr/>
        </p:nvSpPr>
        <p:spPr>
          <a:xfrm>
            <a:off x="4956175" y="3735387"/>
            <a:ext cx="167080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Puerto Rican</a:t>
            </a:r>
          </a:p>
        </p:txBody>
      </p:sp>
      <p:sp>
        <p:nvSpPr>
          <p:cNvPr id="617" name="Shape 617"/>
          <p:cNvSpPr/>
          <p:nvPr/>
        </p:nvSpPr>
        <p:spPr>
          <a:xfrm>
            <a:off x="4965700" y="2592387"/>
            <a:ext cx="110649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Mexican</a:t>
            </a:r>
          </a:p>
        </p:txBody>
      </p:sp>
      <p:sp>
        <p:nvSpPr>
          <p:cNvPr id="618" name="Shape 618"/>
          <p:cNvSpPr/>
          <p:nvPr/>
        </p:nvSpPr>
        <p:spPr>
          <a:xfrm>
            <a:off x="4956175" y="2911475"/>
            <a:ext cx="200008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North American</a:t>
            </a:r>
          </a:p>
        </p:txBody>
      </p:sp>
      <p:sp>
        <p:nvSpPr>
          <p:cNvPr id="619" name="Shape 619"/>
          <p:cNvSpPr/>
          <p:nvPr/>
        </p:nvSpPr>
        <p:spPr>
          <a:xfrm>
            <a:off x="4965700" y="4116387"/>
            <a:ext cx="148762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Venezuelan</a:t>
            </a:r>
          </a:p>
        </p:txBody>
      </p:sp>
      <p:pic>
        <p:nvPicPr>
          <p:cNvPr id="62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vocab-id-nationalities.png" descr="vocab-id-nationalitie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8450" y="1692275"/>
            <a:ext cx="2495550" cy="28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6"/>
      <p:bldP build="whole" bldLvl="1" animBg="1" rev="0" advAuto="0" spid="618" grpId="3"/>
      <p:bldP build="whole" bldLvl="1" animBg="1" rev="0" advAuto="0" spid="617" grpId="2"/>
      <p:bldP build="whole" bldLvl="1" animBg="1" rev="0" advAuto="0" spid="614" grpId="1"/>
      <p:bldP build="whole" bldLvl="1" animBg="1" rev="0" advAuto="0" spid="616" grpId="5"/>
      <p:bldP build="whole" bldLvl="1" animBg="1" rev="0" advAuto="0" spid="615" grpId="4"/>
      <p:bldP build="whole" bldLvl="1" animBg="1" rev="0" advAuto="0" spid="620" grpId="7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65 of 68</a:t>
            </a:r>
          </a:p>
        </p:txBody>
      </p:sp>
      <p:pic>
        <p:nvPicPr>
          <p:cNvPr id="624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Shape 626"/>
          <p:cNvSpPr/>
          <p:nvPr/>
        </p:nvSpPr>
        <p:spPr>
          <a:xfrm>
            <a:off x="2206625" y="2248040"/>
            <a:ext cx="5019675" cy="219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grande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pequeño(a)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interesante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aburrido(a)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difícil, duro(a)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fácil</a:t>
            </a:r>
          </a:p>
        </p:txBody>
      </p:sp>
      <p:sp>
        <p:nvSpPr>
          <p:cNvPr id="627" name="Shape 627"/>
          <p:cNvSpPr/>
          <p:nvPr/>
        </p:nvSpPr>
        <p:spPr>
          <a:xfrm>
            <a:off x="4956175" y="2211387"/>
            <a:ext cx="12332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big, large</a:t>
            </a:r>
          </a:p>
        </p:txBody>
      </p:sp>
      <p:sp>
        <p:nvSpPr>
          <p:cNvPr id="628" name="Shape 628"/>
          <p:cNvSpPr/>
          <p:nvPr/>
        </p:nvSpPr>
        <p:spPr>
          <a:xfrm>
            <a:off x="4956175" y="3355975"/>
            <a:ext cx="89417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boring</a:t>
            </a:r>
          </a:p>
        </p:txBody>
      </p:sp>
      <p:sp>
        <p:nvSpPr>
          <p:cNvPr id="629" name="Shape 629"/>
          <p:cNvSpPr/>
          <p:nvPr/>
        </p:nvSpPr>
        <p:spPr>
          <a:xfrm>
            <a:off x="4956175" y="3735387"/>
            <a:ext cx="102117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difficult</a:t>
            </a:r>
          </a:p>
        </p:txBody>
      </p:sp>
      <p:sp>
        <p:nvSpPr>
          <p:cNvPr id="630" name="Shape 630"/>
          <p:cNvSpPr/>
          <p:nvPr/>
        </p:nvSpPr>
        <p:spPr>
          <a:xfrm>
            <a:off x="4965699" y="2592387"/>
            <a:ext cx="141693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small, little</a:t>
            </a:r>
          </a:p>
        </p:txBody>
      </p:sp>
      <p:sp>
        <p:nvSpPr>
          <p:cNvPr id="631" name="Shape 631"/>
          <p:cNvSpPr/>
          <p:nvPr/>
        </p:nvSpPr>
        <p:spPr>
          <a:xfrm>
            <a:off x="4956175" y="2911475"/>
            <a:ext cx="140254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interesting</a:t>
            </a:r>
          </a:p>
        </p:txBody>
      </p:sp>
      <p:sp>
        <p:nvSpPr>
          <p:cNvPr id="632" name="Shape 632"/>
          <p:cNvSpPr/>
          <p:nvPr/>
        </p:nvSpPr>
        <p:spPr>
          <a:xfrm>
            <a:off x="4965700" y="4116387"/>
            <a:ext cx="66919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easy</a:t>
            </a:r>
          </a:p>
        </p:txBody>
      </p:sp>
      <p:pic>
        <p:nvPicPr>
          <p:cNvPr id="633" name="vocab-desc-classes-courses.png" descr="vocab-desc-classes-course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875" y="1676400"/>
            <a:ext cx="3209925" cy="323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4" grpId="7"/>
      <p:bldP build="whole" bldLvl="1" animBg="1" rev="0" advAuto="0" spid="631" grpId="3"/>
      <p:bldP build="whole" bldLvl="1" animBg="1" rev="0" advAuto="0" spid="630" grpId="2"/>
      <p:bldP build="whole" bldLvl="1" animBg="1" rev="0" advAuto="0" spid="627" grpId="1"/>
      <p:bldP build="whole" bldLvl="1" animBg="1" rev="0" advAuto="0" spid="628" grpId="4"/>
      <p:bldP build="whole" bldLvl="1" animBg="1" rev="0" advAuto="0" spid="632" grpId="6"/>
      <p:bldP build="whole" bldLvl="1" animBg="1" rev="0" advAuto="0" spid="629" grpId="5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66 of 68</a:t>
            </a:r>
          </a:p>
        </p:txBody>
      </p:sp>
      <p:pic>
        <p:nvPicPr>
          <p:cNvPr id="637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Shape 639"/>
          <p:cNvSpPr/>
          <p:nvPr/>
        </p:nvSpPr>
        <p:spPr>
          <a:xfrm>
            <a:off x="2206625" y="2248040"/>
            <a:ext cx="5019675" cy="219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español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francés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inglés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ciencia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los estudios sociales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historia</a:t>
            </a:r>
          </a:p>
        </p:txBody>
      </p:sp>
      <p:sp>
        <p:nvSpPr>
          <p:cNvPr id="640" name="Shape 640"/>
          <p:cNvSpPr/>
          <p:nvPr/>
        </p:nvSpPr>
        <p:spPr>
          <a:xfrm>
            <a:off x="4956175" y="2211387"/>
            <a:ext cx="109211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Spanish</a:t>
            </a:r>
          </a:p>
        </p:txBody>
      </p:sp>
      <p:sp>
        <p:nvSpPr>
          <p:cNvPr id="641" name="Shape 641"/>
          <p:cNvSpPr/>
          <p:nvPr/>
        </p:nvSpPr>
        <p:spPr>
          <a:xfrm>
            <a:off x="4956175" y="3355975"/>
            <a:ext cx="103617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science</a:t>
            </a:r>
          </a:p>
        </p:txBody>
      </p:sp>
      <p:sp>
        <p:nvSpPr>
          <p:cNvPr id="642" name="Shape 642"/>
          <p:cNvSpPr/>
          <p:nvPr/>
        </p:nvSpPr>
        <p:spPr>
          <a:xfrm>
            <a:off x="4956175" y="3735387"/>
            <a:ext cx="1784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social studies</a:t>
            </a:r>
          </a:p>
        </p:txBody>
      </p:sp>
      <p:sp>
        <p:nvSpPr>
          <p:cNvPr id="643" name="Shape 643"/>
          <p:cNvSpPr/>
          <p:nvPr/>
        </p:nvSpPr>
        <p:spPr>
          <a:xfrm>
            <a:off x="4965700" y="2592387"/>
            <a:ext cx="950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French</a:t>
            </a:r>
          </a:p>
        </p:txBody>
      </p:sp>
      <p:sp>
        <p:nvSpPr>
          <p:cNvPr id="644" name="Shape 644"/>
          <p:cNvSpPr/>
          <p:nvPr/>
        </p:nvSpPr>
        <p:spPr>
          <a:xfrm>
            <a:off x="4956175" y="2911475"/>
            <a:ext cx="102141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English</a:t>
            </a:r>
          </a:p>
        </p:txBody>
      </p:sp>
      <p:sp>
        <p:nvSpPr>
          <p:cNvPr id="645" name="Shape 645"/>
          <p:cNvSpPr/>
          <p:nvPr/>
        </p:nvSpPr>
        <p:spPr>
          <a:xfrm>
            <a:off x="4965700" y="4116387"/>
            <a:ext cx="950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history</a:t>
            </a:r>
          </a:p>
        </p:txBody>
      </p:sp>
      <p:pic>
        <p:nvPicPr>
          <p:cNvPr id="64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vocab-id-school-subj.png" descr="vocab-id-school-subj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682750"/>
            <a:ext cx="2838450" cy="333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6"/>
      <p:bldP build="whole" bldLvl="1" animBg="1" rev="0" advAuto="0" spid="641" grpId="4"/>
      <p:bldP build="whole" bldLvl="1" animBg="1" rev="0" advAuto="0" spid="644" grpId="3"/>
      <p:bldP build="whole" bldLvl="1" animBg="1" rev="0" advAuto="0" spid="646" grpId="7"/>
      <p:bldP build="whole" bldLvl="1" animBg="1" rev="0" advAuto="0" spid="643" grpId="2"/>
      <p:bldP build="whole" bldLvl="1" animBg="1" rev="0" advAuto="0" spid="640" grpId="1"/>
      <p:bldP build="whole" bldLvl="1" animBg="1" rev="0" advAuto="0" spid="642" grpId="5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67 of 68</a:t>
            </a:r>
          </a:p>
        </p:txBody>
      </p:sp>
      <p:pic>
        <p:nvPicPr>
          <p:cNvPr id="650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Shape 652"/>
          <p:cNvSpPr/>
          <p:nvPr/>
        </p:nvSpPr>
        <p:spPr>
          <a:xfrm>
            <a:off x="2206625" y="2611088"/>
            <a:ext cx="5019675" cy="14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las matemáticas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música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el arte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la educación física</a:t>
            </a:r>
          </a:p>
        </p:txBody>
      </p:sp>
      <p:sp>
        <p:nvSpPr>
          <p:cNvPr id="653" name="Shape 653"/>
          <p:cNvSpPr/>
          <p:nvPr/>
        </p:nvSpPr>
        <p:spPr>
          <a:xfrm>
            <a:off x="4956175" y="3355975"/>
            <a:ext cx="428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art</a:t>
            </a:r>
          </a:p>
        </p:txBody>
      </p:sp>
      <p:sp>
        <p:nvSpPr>
          <p:cNvPr id="654" name="Shape 654"/>
          <p:cNvSpPr/>
          <p:nvPr/>
        </p:nvSpPr>
        <p:spPr>
          <a:xfrm>
            <a:off x="4956175" y="3735387"/>
            <a:ext cx="23907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physical education</a:t>
            </a:r>
          </a:p>
        </p:txBody>
      </p:sp>
      <p:sp>
        <p:nvSpPr>
          <p:cNvPr id="655" name="Shape 655"/>
          <p:cNvSpPr/>
          <p:nvPr/>
        </p:nvSpPr>
        <p:spPr>
          <a:xfrm>
            <a:off x="4965700" y="2592387"/>
            <a:ext cx="240502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mathematics, math</a:t>
            </a:r>
          </a:p>
        </p:txBody>
      </p:sp>
      <p:sp>
        <p:nvSpPr>
          <p:cNvPr id="656" name="Shape 656"/>
          <p:cNvSpPr/>
          <p:nvPr/>
        </p:nvSpPr>
        <p:spPr>
          <a:xfrm>
            <a:off x="4956175" y="2911475"/>
            <a:ext cx="8382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5000"/>
              </a:lnSpc>
              <a:defRPr b="1" sz="2000"/>
            </a:lvl1pPr>
          </a:lstStyle>
          <a:p>
            <a:pPr lvl="0">
              <a:defRPr b="0" sz="1800"/>
            </a:pPr>
            <a:r>
              <a:rPr b="1" sz="2000"/>
              <a:t>music</a:t>
            </a:r>
          </a:p>
        </p:txBody>
      </p:sp>
      <p:pic>
        <p:nvPicPr>
          <p:cNvPr id="657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vocab-id-school-subj.png" descr="vocab-id-school-subj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682750"/>
            <a:ext cx="2838450" cy="333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1"/>
      <p:bldP build="whole" bldLvl="1" animBg="1" rev="0" advAuto="0" spid="654" grpId="4"/>
      <p:bldP build="whole" bldLvl="1" animBg="1" rev="0" advAuto="0" spid="657" grpId="5"/>
      <p:bldP build="whole" bldLvl="1" animBg="1" rev="0" advAuto="0" spid="656" grpId="2"/>
      <p:bldP build="whole" bldLvl="1" animBg="1" rev="0" advAuto="0" spid="653" grpId="3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68 of 68</a:t>
            </a:r>
          </a:p>
        </p:txBody>
      </p:sp>
      <p:pic>
        <p:nvPicPr>
          <p:cNvPr id="661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hape 663"/>
          <p:cNvSpPr/>
          <p:nvPr/>
        </p:nvSpPr>
        <p:spPr>
          <a:xfrm>
            <a:off x="2206625" y="2274969"/>
            <a:ext cx="2238375" cy="327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secundario(a)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nuevo(a)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mismo(a)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también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bastante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muy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pero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¡Mucho gusto!             </a:t>
            </a:r>
            <a:endParaRPr b="1"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¡Oye!                            </a:t>
            </a:r>
          </a:p>
        </p:txBody>
      </p:sp>
      <p:pic>
        <p:nvPicPr>
          <p:cNvPr id="664" name="vocab-other.png" descr="vocab-oth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975" y="1695450"/>
            <a:ext cx="3695700" cy="314325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Shape 665"/>
          <p:cNvSpPr/>
          <p:nvPr/>
        </p:nvSpPr>
        <p:spPr>
          <a:xfrm>
            <a:off x="4470400" y="2211387"/>
            <a:ext cx="13747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secondary</a:t>
            </a:r>
          </a:p>
        </p:txBody>
      </p:sp>
      <p:sp>
        <p:nvSpPr>
          <p:cNvPr id="666" name="Shape 666"/>
          <p:cNvSpPr/>
          <p:nvPr/>
        </p:nvSpPr>
        <p:spPr>
          <a:xfrm>
            <a:off x="4470400" y="3355975"/>
            <a:ext cx="114841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also, too</a:t>
            </a:r>
          </a:p>
        </p:txBody>
      </p:sp>
      <p:sp>
        <p:nvSpPr>
          <p:cNvPr id="667" name="Shape 667"/>
          <p:cNvSpPr/>
          <p:nvPr/>
        </p:nvSpPr>
        <p:spPr>
          <a:xfrm>
            <a:off x="4470400" y="3735387"/>
            <a:ext cx="155794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rather, quite</a:t>
            </a:r>
          </a:p>
        </p:txBody>
      </p:sp>
      <p:sp>
        <p:nvSpPr>
          <p:cNvPr id="668" name="Shape 668"/>
          <p:cNvSpPr/>
          <p:nvPr/>
        </p:nvSpPr>
        <p:spPr>
          <a:xfrm>
            <a:off x="4470400" y="4116387"/>
            <a:ext cx="6267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very</a:t>
            </a:r>
          </a:p>
        </p:txBody>
      </p:sp>
      <p:sp>
        <p:nvSpPr>
          <p:cNvPr id="669" name="Shape 669"/>
          <p:cNvSpPr/>
          <p:nvPr/>
        </p:nvSpPr>
        <p:spPr>
          <a:xfrm>
            <a:off x="4470400" y="4497387"/>
            <a:ext cx="49903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but</a:t>
            </a:r>
          </a:p>
        </p:txBody>
      </p:sp>
      <p:sp>
        <p:nvSpPr>
          <p:cNvPr id="670" name="Shape 670"/>
          <p:cNvSpPr/>
          <p:nvPr/>
        </p:nvSpPr>
        <p:spPr>
          <a:xfrm>
            <a:off x="4479925" y="2592387"/>
            <a:ext cx="598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new</a:t>
            </a:r>
          </a:p>
        </p:txBody>
      </p:sp>
      <p:sp>
        <p:nvSpPr>
          <p:cNvPr id="671" name="Shape 671"/>
          <p:cNvSpPr/>
          <p:nvPr/>
        </p:nvSpPr>
        <p:spPr>
          <a:xfrm>
            <a:off x="4470400" y="2973387"/>
            <a:ext cx="7537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same</a:t>
            </a:r>
          </a:p>
        </p:txBody>
      </p:sp>
      <p:sp>
        <p:nvSpPr>
          <p:cNvPr id="672" name="Shape 672"/>
          <p:cNvSpPr/>
          <p:nvPr/>
        </p:nvSpPr>
        <p:spPr>
          <a:xfrm>
            <a:off x="4470400" y="4878387"/>
            <a:ext cx="222122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Nice to meet you!</a:t>
            </a:r>
          </a:p>
        </p:txBody>
      </p:sp>
      <p:sp>
        <p:nvSpPr>
          <p:cNvPr id="673" name="Shape 673"/>
          <p:cNvSpPr/>
          <p:nvPr/>
        </p:nvSpPr>
        <p:spPr>
          <a:xfrm>
            <a:off x="4470400" y="5259387"/>
            <a:ext cx="93671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Listen!</a:t>
            </a:r>
          </a:p>
        </p:txBody>
      </p:sp>
      <p:pic>
        <p:nvPicPr>
          <p:cNvPr id="674" name="done.png" descr="don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50" y="5803900"/>
            <a:ext cx="9271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Shape 675"/>
          <p:cNvSpPr/>
          <p:nvPr/>
        </p:nvSpPr>
        <p:spPr>
          <a:xfrm>
            <a:off x="4670424" y="6299200"/>
            <a:ext cx="1168402" cy="53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3" grpId="9"/>
      <p:bldP build="whole" bldLvl="1" animBg="1" rev="0" advAuto="0" spid="671" grpId="3"/>
      <p:bldP build="whole" bldLvl="1" animBg="1" rev="0" advAuto="0" spid="669" grpId="7"/>
      <p:bldP build="whole" bldLvl="1" animBg="1" rev="0" advAuto="0" spid="670" grpId="2"/>
      <p:bldP build="whole" bldLvl="1" animBg="1" rev="0" advAuto="0" spid="665" grpId="1"/>
      <p:bldP build="whole" bldLvl="1" animBg="1" rev="0" advAuto="0" spid="668" grpId="6"/>
      <p:bldP build="whole" bldLvl="1" animBg="1" rev="0" advAuto="0" spid="667" grpId="5"/>
      <p:bldP build="whole" bldLvl="1" animBg="1" rev="0" advAuto="0" spid="672" grpId="8"/>
      <p:bldP build="whole" bldLvl="1" animBg="1" rev="0" advAuto="0" spid="674" grpId="10"/>
      <p:bldP build="whole" bldLvl="1" animBg="1" rev="0" advAuto="0" spid="666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ap01_sl08.png" descr="cap01_sl0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1397000"/>
            <a:ext cx="4787900" cy="485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como_es.png" descr="como_e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7 of 68</a:t>
            </a:r>
          </a:p>
        </p:txBody>
      </p:sp>
      <p:pic>
        <p:nvPicPr>
          <p:cNvPr id="66" name="cap01_sl08d.png" descr="cap01_sl08d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95750" y="5200650"/>
            <a:ext cx="14097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cap01_sl08a.png" descr="cap01_sl08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75100" y="2124075"/>
            <a:ext cx="12192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cap01_sl08b.png" descr="cap01_sl08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27550" y="3146425"/>
            <a:ext cx="736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cap01_sl08c.png" descr="cap01_sl08c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06850" y="4311650"/>
            <a:ext cx="1003300" cy="24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next slide.png" descr="next slide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3"/>
      <p:bldP build="whole" bldLvl="1" animBg="1" rev="0" advAuto="0" spid="66" grpId="4"/>
      <p:bldP build="whole" bldLvl="1" animBg="1" rev="0" advAuto="0" spid="68" grpId="2"/>
      <p:bldP build="whole" bldLvl="1" animBg="1" rev="0" advAuto="0" spid="70" grpId="5"/>
      <p:bldP build="whole" bldLvl="1" animBg="1" rev="0" advAuto="0" spid="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como_es.png" descr="como_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8 of 68</a:t>
            </a:r>
          </a:p>
        </p:txBody>
      </p:sp>
      <p:sp>
        <p:nvSpPr>
          <p:cNvPr id="75" name="Shape 75"/>
          <p:cNvSpPr/>
          <p:nvPr/>
        </p:nvSpPr>
        <p:spPr>
          <a:xfrm>
            <a:off x="5765800" y="2443162"/>
            <a:ext cx="3102283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342900" indent="-342900"/>
            <a:r>
              <a:rPr b="1" sz="2400"/>
              <a:t>La muchacha joven </a:t>
            </a:r>
            <a:endParaRPr b="1" sz="2400"/>
          </a:p>
          <a:p>
            <a:pPr lvl="0" marL="342900" indent="-342900"/>
            <a:r>
              <a:rPr b="1" sz="2400"/>
              <a:t>es de Ecuador.</a:t>
            </a:r>
          </a:p>
        </p:txBody>
      </p:sp>
      <p:sp>
        <p:nvSpPr>
          <p:cNvPr id="76" name="Shape 76"/>
          <p:cNvSpPr/>
          <p:nvPr/>
        </p:nvSpPr>
        <p:spPr>
          <a:xfrm>
            <a:off x="5765800" y="3695700"/>
            <a:ext cx="2463800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/>
            </a:lvl1pPr>
          </a:lstStyle>
          <a:p>
            <a:pPr lvl="0">
              <a:defRPr b="0" sz="1800"/>
            </a:pPr>
            <a:r>
              <a:rPr b="1" sz="2400"/>
              <a:t>Ella es ecuatoriana. </a:t>
            </a:r>
          </a:p>
        </p:txBody>
      </p:sp>
      <p:pic>
        <p:nvPicPr>
          <p:cNvPr id="77" name="cap01_sl07.png" descr="cap01_sl0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6900" y="1536700"/>
            <a:ext cx="3276600" cy="46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2"/>
      <p:bldP build="whole" bldLvl="1" animBg="1" rev="0" advAuto="0" spid="78" grpId="3"/>
      <p:bldP build="whole" bldLvl="1" animBg="1" rev="0" advAuto="0"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ap01_sl09.png" descr="cap01_sl0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700" y="1397000"/>
            <a:ext cx="4838700" cy="476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como_es.png" descr="como_e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066800"/>
            <a:ext cx="179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1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9 of 68</a:t>
            </a:r>
          </a:p>
        </p:txBody>
      </p:sp>
      <p:pic>
        <p:nvPicPr>
          <p:cNvPr id="84" name="quickpass_01.png" descr="quickpass_0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18337" y="265112"/>
            <a:ext cx="1627188" cy="84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cap01_sl09d.png" descr="cap01_sl09d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2450" y="5207000"/>
            <a:ext cx="1244600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cap01_sl09a.png" descr="cap01_sl09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43325" y="2266950"/>
            <a:ext cx="12319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cap01_sl09b.png" descr="cap01_sl09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95775" y="3178175"/>
            <a:ext cx="1143000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cap01_sl09c.png" descr="cap01_sl09c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32250" y="4267200"/>
            <a:ext cx="13335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next slide.png" descr="next slide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2"/>
      <p:bldP build="whole" bldLvl="1" animBg="1" rev="0" advAuto="0" spid="89" grpId="5"/>
      <p:bldP build="whole" bldLvl="1" animBg="1" rev="0" advAuto="0" spid="86" grpId="1"/>
      <p:bldP build="whole" bldLvl="1" animBg="1" rev="0" advAuto="0" spid="85" grpId="4"/>
      <p:bldP build="whole" bldLvl="1" animBg="1" rev="0" advAuto="0" spid="8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